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58" r:id="rId5"/>
    <p:sldId id="260" r:id="rId6"/>
    <p:sldId id="273" r:id="rId7"/>
    <p:sldId id="261" r:id="rId8"/>
    <p:sldId id="262" r:id="rId9"/>
    <p:sldId id="275" r:id="rId10"/>
    <p:sldId id="264" r:id="rId11"/>
    <p:sldId id="265" r:id="rId12"/>
    <p:sldId id="268" r:id="rId13"/>
    <p:sldId id="276" r:id="rId14"/>
    <p:sldId id="269" r:id="rId15"/>
    <p:sldId id="270" r:id="rId16"/>
    <p:sldId id="267" r:id="rId17"/>
    <p:sldId id="266" r:id="rId18"/>
    <p:sldId id="272" r:id="rId19"/>
    <p:sldId id="27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1"/>
    <a:srgbClr val="FFFFFF"/>
    <a:srgbClr val="2E78BB"/>
    <a:srgbClr val="495259"/>
    <a:srgbClr val="EAF1F7"/>
    <a:srgbClr val="E6E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5319D-3FDC-47C3-95B7-315FABB8F62A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60AE1-A7A2-4DB0-9DAA-568CA37744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44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596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58D63-C58E-4DD3-B4A8-0446A289F0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89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9045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0490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58D63-C58E-4DD3-B4A8-0446A289F0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14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59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39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62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8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73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0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7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9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78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610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43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CF5BE-AC86-4E74-AA6E-88509174F224}" type="datetimeFigureOut">
              <a:rPr lang="zh-CN" altLang="en-US" smtClean="0"/>
              <a:t>2017-05-16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74D94-5C33-4B4A-BF78-18B75BA997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0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97152" name="Picture 4"/>
          <p:cNvPicPr>
            <a:picLocks noChangeAspect="1"/>
          </p:cNvPicPr>
          <p:nvPr/>
        </p:nvPicPr>
        <p:blipFill rotWithShape="1">
          <a:blip r:embed="rId3" cstate="print"/>
          <a:srcRect t="3514" b="6275"/>
          <a:stretch>
            <a:fillRect/>
          </a:stretch>
        </p:blipFill>
        <p:spPr>
          <a:xfrm>
            <a:off x="0" y="3"/>
            <a:ext cx="12192000" cy="6857997"/>
          </a:xfrm>
          <a:prstGeom prst="rect">
            <a:avLst/>
          </a:prstGeom>
        </p:spPr>
      </p:pic>
      <p:sp>
        <p:nvSpPr>
          <p:cNvPr id="1048588" name="Rectangle 5"/>
          <p:cNvSpPr/>
          <p:nvPr/>
        </p:nvSpPr>
        <p:spPr>
          <a:xfrm>
            <a:off x="4652613" y="1574186"/>
            <a:ext cx="7538828" cy="3887356"/>
          </a:xfrm>
          <a:prstGeom prst="rect">
            <a:avLst/>
          </a:prstGeom>
          <a:solidFill>
            <a:schemeClr val="accent5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sz="2667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48589" name="Rectangle 6"/>
          <p:cNvSpPr/>
          <p:nvPr/>
        </p:nvSpPr>
        <p:spPr>
          <a:xfrm>
            <a:off x="4655840" y="5461541"/>
            <a:ext cx="7538827" cy="314795"/>
          </a:xfrm>
          <a:prstGeom prst="rect">
            <a:avLst/>
          </a:prstGeom>
          <a:solidFill>
            <a:srgbClr val="FF0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097153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2610" y="1696172"/>
            <a:ext cx="1835989" cy="543528"/>
          </a:xfrm>
          <a:prstGeom prst="rect">
            <a:avLst/>
          </a:prstGeom>
        </p:spPr>
      </p:pic>
      <p:sp>
        <p:nvSpPr>
          <p:cNvPr id="1048590" name="TextBox 8"/>
          <p:cNvSpPr txBox="1"/>
          <p:nvPr/>
        </p:nvSpPr>
        <p:spPr>
          <a:xfrm>
            <a:off x="5582885" y="4358310"/>
            <a:ext cx="598572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MATTRIO Automotive Technology &amp; Service</a:t>
            </a:r>
            <a:r>
              <a:rPr lang="zh-CN" altLang="en-US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（</a:t>
            </a:r>
            <a:r>
              <a:rPr lang="en-US" altLang="zh-CN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Shanghai</a:t>
            </a:r>
            <a:r>
              <a:rPr lang="zh-CN" altLang="en-US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）</a:t>
            </a:r>
            <a:r>
              <a:rPr lang="en-US" altLang="zh-CN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Co., Ltd.</a:t>
            </a:r>
          </a:p>
        </p:txBody>
      </p:sp>
      <p:sp>
        <p:nvSpPr>
          <p:cNvPr id="1048591" name="TextBox 9"/>
          <p:cNvSpPr txBox="1"/>
          <p:nvPr/>
        </p:nvSpPr>
        <p:spPr>
          <a:xfrm>
            <a:off x="7392144" y="4677139"/>
            <a:ext cx="182420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www.51macc.com</a:t>
            </a:r>
          </a:p>
        </p:txBody>
      </p:sp>
      <p:sp>
        <p:nvSpPr>
          <p:cNvPr id="1048592" name="TextBox 12"/>
          <p:cNvSpPr txBox="1"/>
          <p:nvPr/>
        </p:nvSpPr>
        <p:spPr>
          <a:xfrm>
            <a:off x="7272131" y="4977496"/>
            <a:ext cx="206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咨询电话：</a:t>
            </a: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021-52212911</a:t>
            </a:r>
          </a:p>
        </p:txBody>
      </p:sp>
      <p:grpSp>
        <p:nvGrpSpPr>
          <p:cNvPr id="26" name="组合 14"/>
          <p:cNvGrpSpPr/>
          <p:nvPr/>
        </p:nvGrpSpPr>
        <p:grpSpPr>
          <a:xfrm>
            <a:off x="6576053" y="2931524"/>
            <a:ext cx="4416491" cy="1139029"/>
            <a:chOff x="4572000" y="2132151"/>
            <a:chExt cx="3312368" cy="854272"/>
          </a:xfrm>
        </p:grpSpPr>
        <p:grpSp>
          <p:nvGrpSpPr>
            <p:cNvPr id="27" name="组合 13"/>
            <p:cNvGrpSpPr/>
            <p:nvPr/>
          </p:nvGrpSpPr>
          <p:grpSpPr>
            <a:xfrm>
              <a:off x="4572000" y="2132151"/>
              <a:ext cx="3312368" cy="854272"/>
              <a:chOff x="4572000" y="2132151"/>
              <a:chExt cx="3312368" cy="854272"/>
            </a:xfrm>
          </p:grpSpPr>
          <p:sp>
            <p:nvSpPr>
              <p:cNvPr id="1048593" name="TextBox 10"/>
              <p:cNvSpPr txBox="1"/>
              <p:nvPr/>
            </p:nvSpPr>
            <p:spPr>
              <a:xfrm>
                <a:off x="4572000" y="2132151"/>
                <a:ext cx="3312368" cy="8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华文仿宋" pitchFamily="2" charset="-122"/>
                    <a:ea typeface="华文仿宋" pitchFamily="2" charset="-122"/>
                  </a:rPr>
                  <a:t>昂美汽车数据            </a:t>
                </a:r>
                <a:endParaRPr lang="en-US" altLang="zh-CN" sz="1867" b="1" dirty="0">
                  <a:solidFill>
                    <a:schemeClr val="bg1"/>
                  </a:solidFill>
                  <a:latin typeface="华文仿宋" pitchFamily="2" charset="-122"/>
                  <a:ea typeface="华文仿宋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667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          </a:t>
                </a:r>
                <a:r>
                  <a:rPr lang="zh-CN" altLang="en-US" sz="2667" dirty="0">
                    <a:solidFill>
                      <a:schemeClr val="bg1"/>
                    </a:solidFill>
                    <a:latin typeface="华文新魏" pitchFamily="2" charset="-122"/>
                    <a:ea typeface="华文新魏" pitchFamily="2" charset="-122"/>
                  </a:rPr>
                  <a:t>可视化模块展示</a:t>
                </a:r>
              </a:p>
            </p:txBody>
          </p:sp>
          <p:cxnSp>
            <p:nvCxnSpPr>
              <p:cNvPr id="3145728" name="肘形连接符 11"/>
              <p:cNvCxnSpPr>
                <a:cxnSpLocks/>
              </p:cNvCxnSpPr>
              <p:nvPr/>
            </p:nvCxnSpPr>
            <p:spPr>
              <a:xfrm>
                <a:off x="4652805" y="2360449"/>
                <a:ext cx="1800200" cy="210283"/>
              </a:xfrm>
              <a:prstGeom prst="bentConnector3">
                <a:avLst>
                  <a:gd name="adj1" fmla="val -9730"/>
                </a:avLst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594" name="等腰三角形 3"/>
            <p:cNvSpPr/>
            <p:nvPr/>
          </p:nvSpPr>
          <p:spPr>
            <a:xfrm>
              <a:off x="6236651" y="2465590"/>
              <a:ext cx="224821" cy="10514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26771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TextBox 28"/>
          <p:cNvSpPr txBox="1"/>
          <p:nvPr/>
        </p:nvSpPr>
        <p:spPr>
          <a:xfrm>
            <a:off x="628373" y="3187516"/>
            <a:ext cx="1908924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ts val="31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评估、预测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l="467" t="1896" r="-1"/>
          <a:stretch/>
        </p:blipFill>
        <p:spPr>
          <a:xfrm>
            <a:off x="3294043" y="1520328"/>
            <a:ext cx="8550524" cy="4549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20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8" name="直接连接符 7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10" name="矩形 9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163126" y="1158345"/>
            <a:ext cx="9406837" cy="5271584"/>
            <a:chOff x="788549" y="1202413"/>
            <a:chExt cx="9406837" cy="5271584"/>
          </a:xfrm>
        </p:grpSpPr>
        <p:cxnSp>
          <p:nvCxnSpPr>
            <p:cNvPr id="73" name="肘形连接符 72"/>
            <p:cNvCxnSpPr>
              <a:stCxn id="14" idx="1"/>
            </p:cNvCxnSpPr>
            <p:nvPr/>
          </p:nvCxnSpPr>
          <p:spPr>
            <a:xfrm rot="10800000" flipH="1" flipV="1">
              <a:off x="4737251" y="3088677"/>
              <a:ext cx="397453" cy="699178"/>
            </a:xfrm>
            <a:prstGeom prst="bentConnector4">
              <a:avLst>
                <a:gd name="adj1" fmla="val -187794"/>
                <a:gd name="adj2" fmla="val 10121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9" idx="2"/>
            </p:cNvCxnSpPr>
            <p:nvPr/>
          </p:nvCxnSpPr>
          <p:spPr>
            <a:xfrm flipH="1">
              <a:off x="5607587" y="4243072"/>
              <a:ext cx="5509" cy="27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1531345" y="4516918"/>
              <a:ext cx="81844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038963" y="4515053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208169" y="4515053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377375" y="4515053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5633291" y="3320656"/>
              <a:ext cx="0" cy="312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4737252" y="2791221"/>
              <a:ext cx="1773716" cy="59491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数据仓库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3723700" y="1850835"/>
              <a:ext cx="38118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723701" y="1222874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986968" y="1222874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261252" y="1222874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7535537" y="1222874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5624110" y="2478794"/>
              <a:ext cx="0" cy="312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/>
            <p:cNvSpPr/>
            <p:nvPr/>
          </p:nvSpPr>
          <p:spPr>
            <a:xfrm>
              <a:off x="3250818" y="1202413"/>
              <a:ext cx="945765" cy="31113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4514085" y="1202413"/>
              <a:ext cx="945765" cy="31113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5788369" y="1202413"/>
              <a:ext cx="945765" cy="31113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7062653" y="1202413"/>
              <a:ext cx="945765" cy="31113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5134705" y="3633083"/>
              <a:ext cx="945765" cy="31113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500" y="3643290"/>
              <a:ext cx="330207" cy="330207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4847424" y="3966073"/>
              <a:ext cx="1531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昂美数据分析系统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5150858" y="2158152"/>
              <a:ext cx="945765" cy="31113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数据处理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V="1">
              <a:off x="5623740" y="1845725"/>
              <a:ext cx="0" cy="312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圆角矩形 84"/>
            <p:cNvSpPr/>
            <p:nvPr/>
          </p:nvSpPr>
          <p:spPr>
            <a:xfrm>
              <a:off x="5746929" y="4966758"/>
              <a:ext cx="945765" cy="31113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6914493" y="4966758"/>
              <a:ext cx="945765" cy="31113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55" y="4978196"/>
              <a:ext cx="331200" cy="331200"/>
            </a:xfrm>
            <a:prstGeom prst="rect">
              <a:avLst/>
            </a:prstGeom>
          </p:spPr>
        </p:pic>
        <p:sp>
          <p:nvSpPr>
            <p:cNvPr id="88" name="文本框 87"/>
            <p:cNvSpPr txBox="1"/>
            <p:nvPr/>
          </p:nvSpPr>
          <p:spPr>
            <a:xfrm>
              <a:off x="5785843" y="5313603"/>
              <a:ext cx="846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数据导出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3542192" y="3298346"/>
              <a:ext cx="945765" cy="31113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数据纠错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1531345" y="4513682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2700551" y="4515053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3869757" y="4515053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9715789" y="4515053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8546581" y="4515053"/>
              <a:ext cx="0" cy="62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圆角矩形 53"/>
            <p:cNvSpPr/>
            <p:nvPr/>
          </p:nvSpPr>
          <p:spPr>
            <a:xfrm>
              <a:off x="1076673" y="4966758"/>
              <a:ext cx="945765" cy="31113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31" y="4954009"/>
              <a:ext cx="331200" cy="331200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/>
          </p:nvSpPr>
          <p:spPr>
            <a:xfrm>
              <a:off x="788549" y="5297620"/>
              <a:ext cx="1531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在线查询展示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244237" y="4966758"/>
              <a:ext cx="945765" cy="31113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939954" y="5317508"/>
              <a:ext cx="1531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自定义筛选分析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606" y="4966266"/>
              <a:ext cx="331200" cy="331200"/>
            </a:xfrm>
            <a:prstGeom prst="rect">
              <a:avLst/>
            </a:prstGeom>
          </p:spPr>
        </p:pic>
        <p:cxnSp>
          <p:nvCxnSpPr>
            <p:cNvPr id="65" name="直接连接符 64"/>
            <p:cNvCxnSpPr/>
            <p:nvPr/>
          </p:nvCxnSpPr>
          <p:spPr>
            <a:xfrm flipH="1">
              <a:off x="2714206" y="5569545"/>
              <a:ext cx="5509" cy="27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圆角矩形 65"/>
            <p:cNvSpPr/>
            <p:nvPr/>
          </p:nvSpPr>
          <p:spPr>
            <a:xfrm>
              <a:off x="2241323" y="5865798"/>
              <a:ext cx="945765" cy="31113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606" y="5847620"/>
              <a:ext cx="331200" cy="331200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1951817" y="6196998"/>
              <a:ext cx="1531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报表导出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3411801" y="4966758"/>
              <a:ext cx="945765" cy="31113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4579365" y="4966758"/>
              <a:ext cx="945765" cy="31113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8082057" y="4966758"/>
              <a:ext cx="945765" cy="31113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9249621" y="4966758"/>
              <a:ext cx="945765" cy="31113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269468" y="5313603"/>
              <a:ext cx="1244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 市场预测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567435" y="5300592"/>
              <a:ext cx="925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产品纠错 拓展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011" y="4979840"/>
              <a:ext cx="331200" cy="331200"/>
            </a:xfrm>
            <a:prstGeom prst="rect">
              <a:avLst/>
            </a:prstGeom>
          </p:spPr>
        </p:pic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626" y="5002400"/>
              <a:ext cx="262730" cy="262730"/>
            </a:xfrm>
            <a:prstGeom prst="rect">
              <a:avLst/>
            </a:prstGeom>
          </p:spPr>
        </p:pic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64" y="4974195"/>
              <a:ext cx="331200" cy="331200"/>
            </a:xfrm>
            <a:prstGeom prst="rect">
              <a:avLst/>
            </a:prstGeom>
          </p:spPr>
        </p:pic>
        <p:sp>
          <p:nvSpPr>
            <p:cNvPr id="109" name="文本框 108"/>
            <p:cNvSpPr txBox="1"/>
            <p:nvPr/>
          </p:nvSpPr>
          <p:spPr>
            <a:xfrm>
              <a:off x="6962809" y="5322782"/>
              <a:ext cx="846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用户画像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0" name="图片 10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9339" y="4955249"/>
              <a:ext cx="331200" cy="331200"/>
            </a:xfrm>
            <a:prstGeom prst="rect">
              <a:avLst/>
            </a:prstGeom>
          </p:spPr>
        </p:pic>
        <p:sp>
          <p:nvSpPr>
            <p:cNvPr id="111" name="文本框 110"/>
            <p:cNvSpPr txBox="1"/>
            <p:nvPr/>
          </p:nvSpPr>
          <p:spPr>
            <a:xfrm>
              <a:off x="8114263" y="5308368"/>
              <a:ext cx="846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对手分析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2" name="图片 11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544" y="4966266"/>
              <a:ext cx="331200" cy="331200"/>
            </a:xfrm>
            <a:prstGeom prst="rect">
              <a:avLst/>
            </a:prstGeom>
          </p:spPr>
        </p:pic>
        <p:sp>
          <p:nvSpPr>
            <p:cNvPr id="113" name="文本框 112"/>
            <p:cNvSpPr txBox="1"/>
            <p:nvPr/>
          </p:nvSpPr>
          <p:spPr>
            <a:xfrm>
              <a:off x="9318270" y="5261762"/>
              <a:ext cx="846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5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数据仓库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44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对手分析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 descr="C:\Documents and Settings\Administrator\桌面\联系人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077" y="1359298"/>
            <a:ext cx="188897" cy="18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8"/>
          <p:cNvSpPr txBox="1"/>
          <p:nvPr/>
        </p:nvSpPr>
        <p:spPr>
          <a:xfrm>
            <a:off x="174592" y="3141350"/>
            <a:ext cx="2315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店，维修店，经销商地理位置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627" y="1653776"/>
            <a:ext cx="8115669" cy="432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9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248"/>
          <a:stretch/>
        </p:blipFill>
        <p:spPr>
          <a:xfrm>
            <a:off x="2044477" y="1425211"/>
            <a:ext cx="8104292" cy="453393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6" name="Picture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7" name="直接连接符 6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9" name="矩形 8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29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20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21" name="直接连接符 20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23" name="矩形 22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数据决策</a:t>
            </a:r>
          </a:p>
        </p:txBody>
      </p:sp>
      <p:sp>
        <p:nvSpPr>
          <p:cNvPr id="26" name="TextBox 28"/>
          <p:cNvSpPr txBox="1"/>
          <p:nvPr/>
        </p:nvSpPr>
        <p:spPr>
          <a:xfrm>
            <a:off x="364183" y="2941296"/>
            <a:ext cx="1908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市场容量分析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21" y="1401135"/>
            <a:ext cx="9619879" cy="52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6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23" y="885978"/>
            <a:ext cx="7159304" cy="5693499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</p:pic>
      <p:sp>
        <p:nvSpPr>
          <p:cNvPr id="16" name="矩形 15"/>
          <p:cNvSpPr/>
          <p:nvPr/>
        </p:nvSpPr>
        <p:spPr>
          <a:xfrm>
            <a:off x="1345478" y="2653759"/>
            <a:ext cx="9531255" cy="2376968"/>
          </a:xfrm>
          <a:prstGeom prst="rect">
            <a:avLst/>
          </a:prstGeom>
          <a:solidFill>
            <a:schemeClr val="accent1">
              <a:alpha val="76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904599" y="2941296"/>
            <a:ext cx="504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数据积累  源于专业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79133" y="3936719"/>
            <a:ext cx="7824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条数据，覆盖中国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车型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1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2097232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3145802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1048985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86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194304" name="表格 9"/>
          <p:cNvGraphicFramePr>
            <a:graphicFrameLocks noGrp="1"/>
          </p:cNvGraphicFramePr>
          <p:nvPr/>
        </p:nvGraphicFramePr>
        <p:xfrm>
          <a:off x="335361" y="1028733"/>
          <a:ext cx="11521281" cy="5375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7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5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4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49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49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49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4043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4889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720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6486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4043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74043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74043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7021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23331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</a:rPr>
                        <a:t>数据库模块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</a:rPr>
                        <a:t>分类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</a:rPr>
                        <a:t>涵盖内容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683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1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标准车型数据库</a:t>
                      </a:r>
                      <a:endParaRPr lang="zh-CN" alt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车型配置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主机厂商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车系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车型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底盘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年款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发动机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排量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燃油方式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喷射方式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驱动方式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停产年份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...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68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价格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新车价格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二手车价格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残值估算</a:t>
                      </a: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实时更新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…</a:t>
                      </a:r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68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MI-key</a:t>
                      </a:r>
                      <a:r>
                        <a:rPr lang="zh-CN" altLang="en-US" sz="1500" u="none" strike="noStrike">
                          <a:effectLst/>
                        </a:rPr>
                        <a:t>编码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K-type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主流车型库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公告号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...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683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OE</a:t>
                      </a:r>
                      <a:r>
                        <a:rPr lang="zh-CN" altLang="en-US" sz="21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号码数据库</a:t>
                      </a:r>
                      <a:endParaRPr lang="zh-CN" alt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配件信息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空气滤清器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空调滤清器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机油滤清器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燃油滤清器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制动片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制动盘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雨刮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火花塞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点火线圈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皮带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涨紧轮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...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68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规格信息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品牌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价格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尺寸信息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材料信息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品牌替换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定时更新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...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68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维修信息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实物照片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品牌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安装位置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替换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安装步骤</a:t>
                      </a: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更换频率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…</a:t>
                      </a:r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68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1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售后品牌数据库</a:t>
                      </a:r>
                      <a:endParaRPr lang="zh-CN" alt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位置信息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4S</a:t>
                      </a:r>
                      <a:r>
                        <a:rPr lang="zh-CN" altLang="en-US" sz="1500" u="none" strike="noStrike">
                          <a:effectLst/>
                        </a:rPr>
                        <a:t>店分布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维修点分布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路线引导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定时更新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...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568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参数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尺寸参数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价格信息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安装信息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品牌替换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定时更新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...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683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100" u="none" strike="noStrike" dirty="0"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上牌量数据库</a:t>
                      </a:r>
                      <a:endParaRPr lang="zh-CN" alt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统计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全国统计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分省统计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城市统计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品牌销量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车型销量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版本销量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上牌量预测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地域容量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定时更新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...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568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保有量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全国统计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分省统计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城市统计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品牌销量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车型销量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版本销量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市场现状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容量预测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增量预测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定时更新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...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568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关联信息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产品开发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产品纠错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产品拓展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经销商评估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销售评估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...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　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　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97" marR="9797" marT="97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048987" name="TextBox 28"/>
          <p:cNvSpPr txBox="1"/>
          <p:nvPr/>
        </p:nvSpPr>
        <p:spPr>
          <a:xfrm>
            <a:off x="826703" y="356659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数据库模块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462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2097233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3145803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104898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89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990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数据决策</a:t>
            </a:r>
          </a:p>
        </p:txBody>
      </p:sp>
      <p:grpSp>
        <p:nvGrpSpPr>
          <p:cNvPr id="152" name="组合 79"/>
          <p:cNvGrpSpPr/>
          <p:nvPr/>
        </p:nvGrpSpPr>
        <p:grpSpPr>
          <a:xfrm>
            <a:off x="4707607" y="1383044"/>
            <a:ext cx="7053023" cy="4631713"/>
            <a:chOff x="1180611" y="771550"/>
            <a:chExt cx="5289767" cy="3473785"/>
          </a:xfrm>
        </p:grpSpPr>
        <p:sp>
          <p:nvSpPr>
            <p:cNvPr id="1048991" name="六边形 62"/>
            <p:cNvSpPr/>
            <p:nvPr/>
          </p:nvSpPr>
          <p:spPr>
            <a:xfrm>
              <a:off x="4936830" y="77155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92" name="六边形 11"/>
            <p:cNvSpPr/>
            <p:nvPr/>
          </p:nvSpPr>
          <p:spPr>
            <a:xfrm>
              <a:off x="2129577" y="77155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93" name="六边形 12"/>
            <p:cNvSpPr/>
            <p:nvPr/>
          </p:nvSpPr>
          <p:spPr>
            <a:xfrm>
              <a:off x="1187713" y="77155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94" name="六边形 14"/>
            <p:cNvSpPr/>
            <p:nvPr/>
          </p:nvSpPr>
          <p:spPr>
            <a:xfrm>
              <a:off x="3071441" y="77155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95" name="六边形 15"/>
            <p:cNvSpPr/>
            <p:nvPr/>
          </p:nvSpPr>
          <p:spPr>
            <a:xfrm>
              <a:off x="4013306" y="77155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96" name="六边形 16"/>
            <p:cNvSpPr/>
            <p:nvPr/>
          </p:nvSpPr>
          <p:spPr>
            <a:xfrm>
              <a:off x="2599002" y="1627742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97" name="六边形 17"/>
            <p:cNvSpPr/>
            <p:nvPr/>
          </p:nvSpPr>
          <p:spPr>
            <a:xfrm>
              <a:off x="1657138" y="1627742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98" name="六边形 18"/>
            <p:cNvSpPr/>
            <p:nvPr/>
          </p:nvSpPr>
          <p:spPr>
            <a:xfrm>
              <a:off x="3540866" y="1627742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999" name="六边形 19"/>
            <p:cNvSpPr/>
            <p:nvPr/>
          </p:nvSpPr>
          <p:spPr>
            <a:xfrm>
              <a:off x="4482731" y="1627742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00" name="六边形 20"/>
            <p:cNvSpPr/>
            <p:nvPr/>
          </p:nvSpPr>
          <p:spPr>
            <a:xfrm>
              <a:off x="2122475" y="2473886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01" name="六边形 21"/>
            <p:cNvSpPr/>
            <p:nvPr/>
          </p:nvSpPr>
          <p:spPr>
            <a:xfrm>
              <a:off x="1180611" y="2473886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02" name="六边形 22"/>
            <p:cNvSpPr/>
            <p:nvPr/>
          </p:nvSpPr>
          <p:spPr>
            <a:xfrm>
              <a:off x="3064339" y="2473886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03" name="六边形 23"/>
            <p:cNvSpPr/>
            <p:nvPr/>
          </p:nvSpPr>
          <p:spPr>
            <a:xfrm>
              <a:off x="4006204" y="2473886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04" name="六边形 24"/>
            <p:cNvSpPr/>
            <p:nvPr/>
          </p:nvSpPr>
          <p:spPr>
            <a:xfrm>
              <a:off x="2588861" y="332003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05" name="六边形 25"/>
            <p:cNvSpPr/>
            <p:nvPr/>
          </p:nvSpPr>
          <p:spPr>
            <a:xfrm>
              <a:off x="1646997" y="332003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06" name="六边形 26"/>
            <p:cNvSpPr/>
            <p:nvPr/>
          </p:nvSpPr>
          <p:spPr>
            <a:xfrm>
              <a:off x="3530725" y="332003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07" name="六边形 27"/>
            <p:cNvSpPr/>
            <p:nvPr/>
          </p:nvSpPr>
          <p:spPr>
            <a:xfrm>
              <a:off x="4472590" y="332003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……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2097234" name="图片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911" y="923229"/>
              <a:ext cx="541678" cy="385536"/>
            </a:xfrm>
            <a:prstGeom prst="rect">
              <a:avLst/>
            </a:prstGeom>
          </p:spPr>
        </p:pic>
        <p:sp>
          <p:nvSpPr>
            <p:cNvPr id="1049008" name="文本框 30"/>
            <p:cNvSpPr txBox="1"/>
            <p:nvPr/>
          </p:nvSpPr>
          <p:spPr>
            <a:xfrm>
              <a:off x="1361784" y="1362057"/>
              <a:ext cx="679602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车型库</a:t>
              </a:r>
            </a:p>
          </p:txBody>
        </p:sp>
        <p:pic>
          <p:nvPicPr>
            <p:cNvPr id="2097235" name="图片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3756" y="922527"/>
              <a:ext cx="385636" cy="385636"/>
            </a:xfrm>
            <a:prstGeom prst="rect">
              <a:avLst/>
            </a:prstGeom>
          </p:spPr>
        </p:pic>
        <p:sp>
          <p:nvSpPr>
            <p:cNvPr id="1049009" name="文本框 32"/>
            <p:cNvSpPr txBox="1"/>
            <p:nvPr/>
          </p:nvSpPr>
          <p:spPr>
            <a:xfrm>
              <a:off x="2258875" y="1355851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参数配置</a:t>
              </a:r>
            </a:p>
          </p:txBody>
        </p:sp>
        <p:sp>
          <p:nvSpPr>
            <p:cNvPr id="1049010" name="文本框 33"/>
            <p:cNvSpPr txBox="1"/>
            <p:nvPr/>
          </p:nvSpPr>
          <p:spPr>
            <a:xfrm>
              <a:off x="3225860" y="1355851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上牌量</a:t>
              </a:r>
            </a:p>
          </p:txBody>
        </p:sp>
        <p:sp>
          <p:nvSpPr>
            <p:cNvPr id="1049011" name="文本框 34"/>
            <p:cNvSpPr txBox="1"/>
            <p:nvPr/>
          </p:nvSpPr>
          <p:spPr>
            <a:xfrm>
              <a:off x="4174566" y="1366132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零件</a:t>
              </a:r>
              <a:r>
                <a:rPr lang="en-US" altLang="zh-CN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</a:t>
              </a:r>
              <a:endParaRPr lang="zh-CN" altLang="en-US" sz="14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012" name="文本框 35"/>
            <p:cNvSpPr txBox="1"/>
            <p:nvPr/>
          </p:nvSpPr>
          <p:spPr>
            <a:xfrm>
              <a:off x="1802417" y="2244318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尺寸信息</a:t>
              </a:r>
            </a:p>
          </p:txBody>
        </p:sp>
        <p:sp>
          <p:nvSpPr>
            <p:cNvPr id="1049013" name="文本框 36"/>
            <p:cNvSpPr txBox="1"/>
            <p:nvPr/>
          </p:nvSpPr>
          <p:spPr>
            <a:xfrm>
              <a:off x="2739496" y="2218029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</a:t>
              </a:r>
            </a:p>
          </p:txBody>
        </p:sp>
        <p:sp>
          <p:nvSpPr>
            <p:cNvPr id="1049014" name="文本框 37"/>
            <p:cNvSpPr txBox="1"/>
            <p:nvPr/>
          </p:nvSpPr>
          <p:spPr>
            <a:xfrm>
              <a:off x="4642175" y="2245650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4S</a:t>
              </a:r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网点</a:t>
              </a:r>
            </a:p>
          </p:txBody>
        </p:sp>
        <p:sp>
          <p:nvSpPr>
            <p:cNvPr id="1049015" name="文本框 38"/>
            <p:cNvSpPr txBox="1"/>
            <p:nvPr/>
          </p:nvSpPr>
          <p:spPr>
            <a:xfrm>
              <a:off x="3685820" y="2236394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</a:t>
              </a:r>
            </a:p>
          </p:txBody>
        </p:sp>
        <p:sp>
          <p:nvSpPr>
            <p:cNvPr id="1049016" name="文本框 39"/>
            <p:cNvSpPr txBox="1"/>
            <p:nvPr/>
          </p:nvSpPr>
          <p:spPr>
            <a:xfrm>
              <a:off x="1339122" y="3101850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VIN</a:t>
              </a:r>
              <a:endParaRPr lang="zh-CN" altLang="en-US" sz="14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017" name="文本框 40"/>
            <p:cNvSpPr txBox="1"/>
            <p:nvPr/>
          </p:nvSpPr>
          <p:spPr>
            <a:xfrm>
              <a:off x="2274856" y="3100510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更换频率</a:t>
              </a:r>
            </a:p>
          </p:txBody>
        </p:sp>
        <p:sp>
          <p:nvSpPr>
            <p:cNvPr id="1049018" name="文本框 41"/>
            <p:cNvSpPr txBox="1"/>
            <p:nvPr/>
          </p:nvSpPr>
          <p:spPr>
            <a:xfrm>
              <a:off x="3141888" y="3102333"/>
              <a:ext cx="897317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地域保有量</a:t>
              </a:r>
            </a:p>
          </p:txBody>
        </p:sp>
        <p:sp>
          <p:nvSpPr>
            <p:cNvPr id="1049019" name="文本框 42"/>
            <p:cNvSpPr txBox="1"/>
            <p:nvPr/>
          </p:nvSpPr>
          <p:spPr>
            <a:xfrm>
              <a:off x="4158585" y="3125168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市场预测</a:t>
              </a:r>
            </a:p>
          </p:txBody>
        </p:sp>
        <p:sp>
          <p:nvSpPr>
            <p:cNvPr id="1049020" name="文本框 44"/>
            <p:cNvSpPr txBox="1"/>
            <p:nvPr/>
          </p:nvSpPr>
          <p:spPr>
            <a:xfrm>
              <a:off x="2734140" y="3950965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汽车咨询</a:t>
              </a:r>
            </a:p>
          </p:txBody>
        </p:sp>
        <p:sp>
          <p:nvSpPr>
            <p:cNvPr id="1049021" name="文本框 45"/>
            <p:cNvSpPr txBox="1"/>
            <p:nvPr/>
          </p:nvSpPr>
          <p:spPr>
            <a:xfrm>
              <a:off x="3667813" y="3950931"/>
              <a:ext cx="825576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33" dirty="0"/>
                <a:t>产业链分析</a:t>
              </a:r>
            </a:p>
          </p:txBody>
        </p:sp>
        <p:pic>
          <p:nvPicPr>
            <p:cNvPr id="2097236" name="图片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595" y="894926"/>
              <a:ext cx="538181" cy="502973"/>
            </a:xfrm>
            <a:prstGeom prst="rect">
              <a:avLst/>
            </a:prstGeom>
          </p:spPr>
        </p:pic>
        <p:pic>
          <p:nvPicPr>
            <p:cNvPr id="2097237" name="图片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3731" y="898645"/>
              <a:ext cx="474293" cy="474293"/>
            </a:xfrm>
            <a:prstGeom prst="rect">
              <a:avLst/>
            </a:prstGeom>
          </p:spPr>
        </p:pic>
        <p:pic>
          <p:nvPicPr>
            <p:cNvPr id="2097238" name="图片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2351" y="1732940"/>
              <a:ext cx="483165" cy="483165"/>
            </a:xfrm>
            <a:prstGeom prst="rect">
              <a:avLst/>
            </a:prstGeom>
          </p:spPr>
        </p:pic>
        <p:pic>
          <p:nvPicPr>
            <p:cNvPr id="2097239" name="图片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5816" y="1732940"/>
              <a:ext cx="483165" cy="483165"/>
            </a:xfrm>
            <a:prstGeom prst="rect">
              <a:avLst/>
            </a:prstGeom>
          </p:spPr>
        </p:pic>
        <p:pic>
          <p:nvPicPr>
            <p:cNvPr id="2097240" name="图片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1920" y="1732940"/>
              <a:ext cx="483165" cy="483165"/>
            </a:xfrm>
            <a:prstGeom prst="rect">
              <a:avLst/>
            </a:prstGeom>
          </p:spPr>
        </p:pic>
        <p:pic>
          <p:nvPicPr>
            <p:cNvPr id="2097241" name="图片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6499" y="1732940"/>
              <a:ext cx="485581" cy="483165"/>
            </a:xfrm>
            <a:prstGeom prst="rect">
              <a:avLst/>
            </a:prstGeom>
          </p:spPr>
        </p:pic>
        <p:pic>
          <p:nvPicPr>
            <p:cNvPr id="2097242" name="图片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9486" y="2700929"/>
              <a:ext cx="512818" cy="359872"/>
            </a:xfrm>
            <a:prstGeom prst="rect">
              <a:avLst/>
            </a:prstGeom>
          </p:spPr>
        </p:pic>
        <p:pic>
          <p:nvPicPr>
            <p:cNvPr id="2097243" name="图片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1760" y="2639665"/>
              <a:ext cx="482400" cy="482400"/>
            </a:xfrm>
            <a:prstGeom prst="rect">
              <a:avLst/>
            </a:prstGeom>
          </p:spPr>
        </p:pic>
        <p:pic>
          <p:nvPicPr>
            <p:cNvPr id="2097244" name="图片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7864" y="2639665"/>
              <a:ext cx="482400" cy="482400"/>
            </a:xfrm>
            <a:prstGeom prst="rect">
              <a:avLst/>
            </a:prstGeom>
          </p:spPr>
        </p:pic>
        <p:pic>
          <p:nvPicPr>
            <p:cNvPr id="2097245" name="图片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3968" y="2639665"/>
              <a:ext cx="482400" cy="482400"/>
            </a:xfrm>
            <a:prstGeom prst="rect">
              <a:avLst/>
            </a:prstGeom>
          </p:spPr>
        </p:pic>
        <p:pic>
          <p:nvPicPr>
            <p:cNvPr id="2097246" name="图片 5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5624" y="3477178"/>
              <a:ext cx="482400" cy="482400"/>
            </a:xfrm>
            <a:prstGeom prst="rect">
              <a:avLst/>
            </a:prstGeom>
          </p:spPr>
        </p:pic>
        <p:pic>
          <p:nvPicPr>
            <p:cNvPr id="2097247" name="图片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41872" y="3534198"/>
              <a:ext cx="627181" cy="395656"/>
            </a:xfrm>
            <a:prstGeom prst="rect">
              <a:avLst/>
            </a:prstGeom>
          </p:spPr>
        </p:pic>
        <p:sp>
          <p:nvSpPr>
            <p:cNvPr id="1049022" name="六边形 61"/>
            <p:cNvSpPr/>
            <p:nvPr/>
          </p:nvSpPr>
          <p:spPr>
            <a:xfrm>
              <a:off x="5417494" y="1632410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23" name="六边形 63"/>
            <p:cNvSpPr/>
            <p:nvPr/>
          </p:nvSpPr>
          <p:spPr>
            <a:xfrm>
              <a:off x="4937739" y="2477908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24" name="六边形 64"/>
            <p:cNvSpPr/>
            <p:nvPr/>
          </p:nvSpPr>
          <p:spPr>
            <a:xfrm>
              <a:off x="5403117" y="3337677"/>
              <a:ext cx="1052884" cy="907658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025" name="文本框 66"/>
            <p:cNvSpPr txBox="1"/>
            <p:nvPr/>
          </p:nvSpPr>
          <p:spPr>
            <a:xfrm>
              <a:off x="5082109" y="1374036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产品纠错</a:t>
              </a:r>
            </a:p>
          </p:txBody>
        </p:sp>
        <p:sp>
          <p:nvSpPr>
            <p:cNvPr id="1049026" name="文本框 67"/>
            <p:cNvSpPr txBox="1"/>
            <p:nvPr/>
          </p:nvSpPr>
          <p:spPr>
            <a:xfrm>
              <a:off x="5562773" y="2248180"/>
              <a:ext cx="76232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产品拓展</a:t>
              </a:r>
            </a:p>
          </p:txBody>
        </p:sp>
        <p:sp>
          <p:nvSpPr>
            <p:cNvPr id="1049027" name="文本框 68"/>
            <p:cNvSpPr txBox="1"/>
            <p:nvPr/>
          </p:nvSpPr>
          <p:spPr>
            <a:xfrm>
              <a:off x="5074827" y="3158991"/>
              <a:ext cx="825576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33" dirty="0"/>
                <a:t>分析报告</a:t>
              </a:r>
            </a:p>
          </p:txBody>
        </p:sp>
        <p:pic>
          <p:nvPicPr>
            <p:cNvPr id="2097248" name="图片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89375" y="2673902"/>
              <a:ext cx="706716" cy="482400"/>
            </a:xfrm>
            <a:prstGeom prst="rect">
              <a:avLst/>
            </a:prstGeom>
          </p:spPr>
        </p:pic>
        <p:sp>
          <p:nvSpPr>
            <p:cNvPr id="1049028" name="文本框 75"/>
            <p:cNvSpPr txBox="1"/>
            <p:nvPr/>
          </p:nvSpPr>
          <p:spPr>
            <a:xfrm>
              <a:off x="1727348" y="3976798"/>
              <a:ext cx="892181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33" dirty="0"/>
                <a:t>可视化展示</a:t>
              </a:r>
            </a:p>
          </p:txBody>
        </p:sp>
        <p:pic>
          <p:nvPicPr>
            <p:cNvPr id="2097249" name="图片 7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34884" y="3508041"/>
              <a:ext cx="482400" cy="482400"/>
            </a:xfrm>
            <a:prstGeom prst="rect">
              <a:avLst/>
            </a:prstGeom>
          </p:spPr>
        </p:pic>
        <p:pic>
          <p:nvPicPr>
            <p:cNvPr id="2097250" name="图片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5359" y="1779622"/>
              <a:ext cx="428400" cy="428400"/>
            </a:xfrm>
            <a:prstGeom prst="rect">
              <a:avLst/>
            </a:prstGeom>
          </p:spPr>
        </p:pic>
        <p:pic>
          <p:nvPicPr>
            <p:cNvPr id="2097251" name="图片 7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3415" y="919853"/>
              <a:ext cx="428400" cy="428400"/>
            </a:xfrm>
            <a:prstGeom prst="rect">
              <a:avLst/>
            </a:prstGeom>
          </p:spPr>
        </p:pic>
      </p:grpSp>
      <p:sp>
        <p:nvSpPr>
          <p:cNvPr id="1049029" name="文本框 80"/>
          <p:cNvSpPr txBox="1"/>
          <p:nvPr/>
        </p:nvSpPr>
        <p:spPr>
          <a:xfrm>
            <a:off x="335360" y="2672946"/>
            <a:ext cx="4548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80990" indent="-380990">
              <a:buFont typeface="Wingdings" panose="05000000000000000000" pitchFamily="2" charset="2"/>
              <a:buChar char="Ø"/>
              <a:defRPr sz="2000" kern="1800" spc="18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数据聚合，多维度助力营销决策</a:t>
            </a:r>
          </a:p>
        </p:txBody>
      </p:sp>
      <p:sp>
        <p:nvSpPr>
          <p:cNvPr id="1049030" name="文本框 81"/>
          <p:cNvSpPr txBox="1"/>
          <p:nvPr/>
        </p:nvSpPr>
        <p:spPr>
          <a:xfrm>
            <a:off x="383172" y="3561115"/>
            <a:ext cx="442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80990" indent="-380990">
              <a:buFont typeface="Wingdings" panose="05000000000000000000" pitchFamily="2" charset="2"/>
              <a:buChar char="Ø"/>
              <a:defRPr sz="2000" kern="1800" spc="18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专业数据分析工具</a:t>
            </a:r>
          </a:p>
        </p:txBody>
      </p:sp>
      <p:sp>
        <p:nvSpPr>
          <p:cNvPr id="1049031" name="文本框 82"/>
          <p:cNvSpPr txBox="1"/>
          <p:nvPr/>
        </p:nvSpPr>
        <p:spPr>
          <a:xfrm>
            <a:off x="336747" y="4458888"/>
            <a:ext cx="4426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80990" indent="-380990">
              <a:buFont typeface="Wingdings" panose="05000000000000000000" pitchFamily="2" charset="2"/>
              <a:buChar char="Ø"/>
              <a:defRPr sz="2000" kern="1800" spc="18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数据提供多样：分析报表</a:t>
            </a:r>
            <a:r>
              <a:rPr lang="en-US" altLang="zh-CN" dirty="0"/>
              <a:t>/Excel/API</a:t>
            </a:r>
            <a:r>
              <a:rPr lang="zh-CN" altLang="en-US" dirty="0"/>
              <a:t>接口</a:t>
            </a:r>
            <a:r>
              <a:rPr lang="en-US" altLang="zh-CN" dirty="0"/>
              <a:t>/EDI/</a:t>
            </a:r>
            <a:r>
              <a:rPr lang="zh-CN" altLang="en-US" dirty="0"/>
              <a:t>数据包</a:t>
            </a:r>
          </a:p>
        </p:txBody>
      </p:sp>
      <p:sp>
        <p:nvSpPr>
          <p:cNvPr id="1049032" name="文本框 83"/>
          <p:cNvSpPr txBox="1"/>
          <p:nvPr/>
        </p:nvSpPr>
        <p:spPr>
          <a:xfrm>
            <a:off x="338977" y="1882897"/>
            <a:ext cx="4426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zh-CN" altLang="en-US" sz="2000" kern="1800" spc="18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多种汽车数据行业查询方式</a:t>
            </a:r>
          </a:p>
        </p:txBody>
      </p:sp>
    </p:spTree>
    <p:extLst>
      <p:ext uri="{BB962C8B-B14F-4D97-AF65-F5344CB8AC3E}">
        <p14:creationId xmlns:p14="http://schemas.microsoft.com/office/powerpoint/2010/main" val="195560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1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" y="841865"/>
            <a:ext cx="3905337" cy="39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出自【趣你的PPT】(微信:qunideppt)：最优质的PPT资源库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3240" y="5508435"/>
            <a:ext cx="11579475" cy="111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2767243" y="1566201"/>
            <a:ext cx="8590008" cy="5473678"/>
            <a:chOff x="2097090" y="1566201"/>
            <a:chExt cx="8590008" cy="5473678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7090" y="2205332"/>
              <a:ext cx="8590008" cy="4834547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2258458" y="5287699"/>
              <a:ext cx="1244905" cy="70788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企业已发生了什么？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977299" y="4557779"/>
              <a:ext cx="1244905" cy="70788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探索为何发生？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670014" y="3831764"/>
              <a:ext cx="1244905" cy="70788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现在发生了什么？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380865" y="3093913"/>
              <a:ext cx="1244905" cy="70788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企业即将发生什么？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97819" y="2363993"/>
              <a:ext cx="1244905" cy="70788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企业希望发生什么？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239523" y="4493089"/>
              <a:ext cx="1123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复杂数据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象报告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046020" y="3756895"/>
              <a:ext cx="1123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</a:t>
              </a:r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在线分析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696717" y="3000925"/>
              <a:ext cx="1191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实时查询</a:t>
              </a:r>
              <a:endParaRPr lang="en-US" altLang="zh-CN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 smtClean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调整决策</a:t>
              </a:r>
              <a:endParaRPr lang="en-US" altLang="zh-CN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407568" y="2301329"/>
              <a:ext cx="1191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风险预测</a:t>
              </a:r>
              <a:endParaRPr lang="en-US" altLang="zh-CN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数据预警</a:t>
              </a:r>
              <a:endParaRPr lang="en-US" altLang="zh-CN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137585" y="1566201"/>
              <a:ext cx="1191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运筹帷幄</a:t>
              </a:r>
              <a:endParaRPr lang="en-US" altLang="zh-CN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决胜千里</a:t>
              </a:r>
              <a:endParaRPr lang="en-US" altLang="zh-CN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81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Picture 8"/>
          <p:cNvPicPr>
            <a:picLocks noChangeAspect="1"/>
          </p:cNvPicPr>
          <p:nvPr/>
        </p:nvPicPr>
        <p:blipFill rotWithShape="1">
          <a:blip r:embed="rId3" cstate="print"/>
          <a:srcRect t="3514" b="6275"/>
          <a:stretch>
            <a:fillRect/>
          </a:stretch>
        </p:blipFill>
        <p:spPr>
          <a:xfrm>
            <a:off x="0" y="1"/>
            <a:ext cx="12192000" cy="6650665"/>
          </a:xfrm>
          <a:prstGeom prst="rect">
            <a:avLst/>
          </a:prstGeom>
        </p:spPr>
      </p:pic>
      <p:grpSp>
        <p:nvGrpSpPr>
          <p:cNvPr id="157" name="Group 9"/>
          <p:cNvGrpSpPr/>
          <p:nvPr/>
        </p:nvGrpSpPr>
        <p:grpSpPr>
          <a:xfrm>
            <a:off x="4651784" y="1496532"/>
            <a:ext cx="7538832" cy="3657600"/>
            <a:chOff x="1976716" y="1727201"/>
            <a:chExt cx="5526745" cy="3657600"/>
          </a:xfrm>
        </p:grpSpPr>
        <p:sp>
          <p:nvSpPr>
            <p:cNvPr id="1049037" name="Rectangle 5"/>
            <p:cNvSpPr/>
            <p:nvPr/>
          </p:nvSpPr>
          <p:spPr>
            <a:xfrm>
              <a:off x="1976719" y="1727201"/>
              <a:ext cx="5526742" cy="3657600"/>
            </a:xfrm>
            <a:prstGeom prst="rect">
              <a:avLst/>
            </a:prstGeom>
            <a:solidFill>
              <a:schemeClr val="accent5">
                <a:lumMod val="5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b="1" dirty="0"/>
            </a:p>
          </p:txBody>
        </p:sp>
        <p:sp>
          <p:nvSpPr>
            <p:cNvPr id="1049038" name="Rectangle 6"/>
            <p:cNvSpPr/>
            <p:nvPr/>
          </p:nvSpPr>
          <p:spPr>
            <a:xfrm>
              <a:off x="1976719" y="5110800"/>
              <a:ext cx="5526741" cy="274001"/>
            </a:xfrm>
            <a:prstGeom prst="rect">
              <a:avLst/>
            </a:prstGeom>
            <a:solidFill>
              <a:srgbClr val="FF0000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097255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716" y="1833380"/>
              <a:ext cx="1345970" cy="473093"/>
            </a:xfrm>
            <a:prstGeom prst="rect">
              <a:avLst/>
            </a:prstGeom>
          </p:spPr>
        </p:pic>
      </p:grpSp>
      <p:grpSp>
        <p:nvGrpSpPr>
          <p:cNvPr id="158" name="组合 10"/>
          <p:cNvGrpSpPr/>
          <p:nvPr/>
        </p:nvGrpSpPr>
        <p:grpSpPr>
          <a:xfrm>
            <a:off x="7269068" y="2813960"/>
            <a:ext cx="1824203" cy="808827"/>
            <a:chOff x="3707904" y="2110469"/>
            <a:chExt cx="1368152" cy="606620"/>
          </a:xfrm>
        </p:grpSpPr>
        <p:sp>
          <p:nvSpPr>
            <p:cNvPr id="1049039" name="TextBox 1"/>
            <p:cNvSpPr txBox="1"/>
            <p:nvPr/>
          </p:nvSpPr>
          <p:spPr>
            <a:xfrm>
              <a:off x="3707904" y="2110469"/>
              <a:ext cx="136815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感谢聆听</a:t>
              </a:r>
            </a:p>
          </p:txBody>
        </p:sp>
        <p:sp>
          <p:nvSpPr>
            <p:cNvPr id="1049040" name="TextBox 2"/>
            <p:cNvSpPr txBox="1"/>
            <p:nvPr/>
          </p:nvSpPr>
          <p:spPr>
            <a:xfrm>
              <a:off x="3851920" y="2493999"/>
              <a:ext cx="1080120" cy="2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entury" pitchFamily="18" charset="0"/>
                </a:rPr>
                <a:t>Thank You</a:t>
              </a:r>
              <a:endParaRPr lang="zh-CN" altLang="en-US" sz="1333" dirty="0">
                <a:solidFill>
                  <a:schemeClr val="bg1"/>
                </a:solidFill>
                <a:latin typeface="Century" pitchFamily="18" charset="0"/>
              </a:endParaRPr>
            </a:p>
          </p:txBody>
        </p:sp>
        <p:cxnSp>
          <p:nvCxnSpPr>
            <p:cNvPr id="3145805" name="直接连接符 9"/>
            <p:cNvCxnSpPr>
              <a:cxnSpLocks/>
            </p:cNvCxnSpPr>
            <p:nvPr/>
          </p:nvCxnSpPr>
          <p:spPr>
            <a:xfrm>
              <a:off x="3995936" y="2479801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041" name="TextBox 11"/>
          <p:cNvSpPr txBox="1"/>
          <p:nvPr/>
        </p:nvSpPr>
        <p:spPr>
          <a:xfrm>
            <a:off x="5540876" y="3813043"/>
            <a:ext cx="598572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MATTRIO Automotive Technology &amp; Service</a:t>
            </a:r>
            <a:r>
              <a:rPr lang="zh-CN" altLang="en-US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（</a:t>
            </a:r>
            <a:r>
              <a:rPr lang="en-US" altLang="zh-CN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Shanghai</a:t>
            </a:r>
            <a:r>
              <a:rPr lang="zh-CN" altLang="en-US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）</a:t>
            </a:r>
            <a:r>
              <a:rPr lang="en-US" altLang="zh-CN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Co., Ltd.</a:t>
            </a:r>
          </a:p>
        </p:txBody>
      </p:sp>
      <p:sp>
        <p:nvSpPr>
          <p:cNvPr id="1049042" name="TextBox 12"/>
          <p:cNvSpPr txBox="1"/>
          <p:nvPr/>
        </p:nvSpPr>
        <p:spPr>
          <a:xfrm>
            <a:off x="7350135" y="4131873"/>
            <a:ext cx="182420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www.51macc.com</a:t>
            </a:r>
          </a:p>
        </p:txBody>
      </p:sp>
      <p:sp>
        <p:nvSpPr>
          <p:cNvPr id="1049043" name="TextBox 13"/>
          <p:cNvSpPr txBox="1"/>
          <p:nvPr/>
        </p:nvSpPr>
        <p:spPr>
          <a:xfrm>
            <a:off x="7230122" y="4432229"/>
            <a:ext cx="206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咨询电话：</a:t>
            </a:r>
            <a:r>
              <a:rPr lang="en-US" altLang="zh-CN" sz="12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021-52212911</a:t>
            </a:r>
          </a:p>
        </p:txBody>
      </p:sp>
    </p:spTree>
    <p:extLst>
      <p:ext uri="{BB962C8B-B14F-4D97-AF65-F5344CB8AC3E}">
        <p14:creationId xmlns:p14="http://schemas.microsoft.com/office/powerpoint/2010/main" val="42111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2097156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3145730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1048631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632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82217" y="2520772"/>
            <a:ext cx="545279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1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是</a:t>
            </a:r>
            <a:r>
              <a:rPr lang="zh-CN" altLang="en-US" sz="2000" spc="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一家专业提供汽车后市场咨询服务的顾问公司，致力于为各类零配件</a:t>
            </a:r>
            <a:r>
              <a:rPr lang="zh-CN" altLang="en-US" sz="2000" spc="1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制造商及</a:t>
            </a:r>
            <a:r>
              <a:rPr lang="zh-CN" altLang="en-US" sz="2000" spc="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贸易公司提供</a:t>
            </a:r>
            <a:r>
              <a:rPr lang="zh-CN" altLang="en-US" sz="2400" spc="16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汽车后市场咨询、数据定制</a:t>
            </a:r>
            <a:r>
              <a:rPr lang="zh-CN" altLang="en-US" sz="2400" spc="16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、产品分析、样</a:t>
            </a:r>
            <a:r>
              <a:rPr lang="zh-CN" altLang="en-US" sz="2400" spc="16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zh-CN" altLang="en-US" sz="2400" spc="16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采购、产品</a:t>
            </a:r>
            <a:r>
              <a:rPr lang="zh-CN" altLang="en-US" sz="2400" spc="16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电子目录</a:t>
            </a:r>
            <a:r>
              <a:rPr lang="zh-CN" altLang="en-US" sz="2000" spc="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等一系列服务。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34" y="2588228"/>
            <a:ext cx="1218019" cy="3412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723794" y="1006585"/>
            <a:ext cx="6337183" cy="5382657"/>
            <a:chOff x="6021253" y="1259975"/>
            <a:chExt cx="6337183" cy="53826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485" y="2790266"/>
              <a:ext cx="1905000" cy="1905000"/>
            </a:xfrm>
            <a:prstGeom prst="rect">
              <a:avLst/>
            </a:prstGeom>
          </p:spPr>
        </p:pic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884" y="3521102"/>
              <a:ext cx="1905000" cy="1905000"/>
            </a:xfrm>
            <a:prstGeom prst="rect">
              <a:avLst/>
            </a:prstGeom>
          </p:spPr>
        </p:pic>
        <p:cxnSp>
          <p:nvCxnSpPr>
            <p:cNvPr id="8" name="肘形连接符 7"/>
            <p:cNvCxnSpPr/>
            <p:nvPr/>
          </p:nvCxnSpPr>
          <p:spPr>
            <a:xfrm rot="5400000">
              <a:off x="9144003" y="2579427"/>
              <a:ext cx="1228294" cy="409431"/>
            </a:xfrm>
            <a:prstGeom prst="bentConnector3">
              <a:avLst>
                <a:gd name="adj1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9" name="文本框 1048608"/>
            <p:cNvSpPr txBox="1"/>
            <p:nvPr/>
          </p:nvSpPr>
          <p:spPr>
            <a:xfrm>
              <a:off x="9871350" y="2004585"/>
              <a:ext cx="1110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市场咨询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48611" name="直接连接符 1048610"/>
            <p:cNvCxnSpPr/>
            <p:nvPr/>
          </p:nvCxnSpPr>
          <p:spPr>
            <a:xfrm>
              <a:off x="10967720" y="1569490"/>
              <a:ext cx="0" cy="170202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613" name="直接连接符 1048612"/>
            <p:cNvCxnSpPr/>
            <p:nvPr/>
          </p:nvCxnSpPr>
          <p:spPr>
            <a:xfrm>
              <a:off x="10954072" y="1569491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4" name="文本框 1048613"/>
            <p:cNvSpPr txBox="1"/>
            <p:nvPr/>
          </p:nvSpPr>
          <p:spPr>
            <a:xfrm>
              <a:off x="10954072" y="1259975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0954072" y="1678317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市场分析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10956344" y="1967555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本框 108"/>
            <p:cNvSpPr txBox="1"/>
            <p:nvPr/>
          </p:nvSpPr>
          <p:spPr>
            <a:xfrm>
              <a:off x="10954072" y="2076105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产品分析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0" name="直接连接符 109"/>
            <p:cNvCxnSpPr/>
            <p:nvPr/>
          </p:nvCxnSpPr>
          <p:spPr>
            <a:xfrm>
              <a:off x="10956344" y="2365343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本框 110"/>
            <p:cNvSpPr txBox="1"/>
            <p:nvPr/>
          </p:nvSpPr>
          <p:spPr>
            <a:xfrm>
              <a:off x="10967720" y="2486625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市场预测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>
            <a:xfrm>
              <a:off x="10969992" y="2775863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10954072" y="2815789"/>
              <a:ext cx="1404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经销商评估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48616" name="直接连接符 1048615"/>
            <p:cNvCxnSpPr/>
            <p:nvPr/>
          </p:nvCxnSpPr>
          <p:spPr>
            <a:xfrm>
              <a:off x="9676262" y="4913192"/>
              <a:ext cx="0" cy="31389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618" name="直接连接符 1048617"/>
            <p:cNvCxnSpPr/>
            <p:nvPr/>
          </p:nvCxnSpPr>
          <p:spPr>
            <a:xfrm>
              <a:off x="9662615" y="5240738"/>
              <a:ext cx="30025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10969999" y="4860881"/>
              <a:ext cx="0" cy="159882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0956351" y="4860882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119"/>
            <p:cNvSpPr txBox="1"/>
            <p:nvPr/>
          </p:nvSpPr>
          <p:spPr>
            <a:xfrm>
              <a:off x="10956351" y="4551366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号码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10956351" y="4969708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售后品牌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2" name="直接连接符 121"/>
            <p:cNvCxnSpPr/>
            <p:nvPr/>
          </p:nvCxnSpPr>
          <p:spPr>
            <a:xfrm>
              <a:off x="10958623" y="5258946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10956351" y="5367496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保有量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4" name="直接连接符 123"/>
            <p:cNvCxnSpPr/>
            <p:nvPr/>
          </p:nvCxnSpPr>
          <p:spPr>
            <a:xfrm>
              <a:off x="10958623" y="5656734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本框 126"/>
            <p:cNvSpPr txBox="1"/>
            <p:nvPr/>
          </p:nvSpPr>
          <p:spPr>
            <a:xfrm>
              <a:off x="10980067" y="6054313"/>
              <a:ext cx="1060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数据匹配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879737" y="5065455"/>
              <a:ext cx="1110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数据定制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10957660" y="5738153"/>
              <a:ext cx="120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标准车型库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1" name="直接连接符 130"/>
            <p:cNvCxnSpPr/>
            <p:nvPr/>
          </p:nvCxnSpPr>
          <p:spPr>
            <a:xfrm>
              <a:off x="10959932" y="6027391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肘形连接符 133"/>
            <p:cNvCxnSpPr/>
            <p:nvPr/>
          </p:nvCxnSpPr>
          <p:spPr>
            <a:xfrm rot="5400000">
              <a:off x="8322365" y="4400039"/>
              <a:ext cx="589806" cy="436501"/>
            </a:xfrm>
            <a:prstGeom prst="bentConnector3">
              <a:avLst>
                <a:gd name="adj1" fmla="val 100907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文本框 139"/>
            <p:cNvSpPr txBox="1"/>
            <p:nvPr/>
          </p:nvSpPr>
          <p:spPr>
            <a:xfrm>
              <a:off x="7331595" y="4766684"/>
              <a:ext cx="1110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电子目录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1" name="肘形连接符 140"/>
            <p:cNvCxnSpPr/>
            <p:nvPr/>
          </p:nvCxnSpPr>
          <p:spPr>
            <a:xfrm rot="16200000" flipH="1">
              <a:off x="8746396" y="2891187"/>
              <a:ext cx="469454" cy="291208"/>
            </a:xfrm>
            <a:prstGeom prst="bentConnector3">
              <a:avLst>
                <a:gd name="adj1" fmla="val -2329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/>
            <p:cNvSpPr txBox="1"/>
            <p:nvPr/>
          </p:nvSpPr>
          <p:spPr>
            <a:xfrm>
              <a:off x="7788033" y="2590102"/>
              <a:ext cx="1110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样件采购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6" name="直接连接符 145"/>
            <p:cNvCxnSpPr/>
            <p:nvPr/>
          </p:nvCxnSpPr>
          <p:spPr>
            <a:xfrm>
              <a:off x="7820473" y="2322797"/>
              <a:ext cx="0" cy="90234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6873698" y="2327754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文本框 147"/>
            <p:cNvSpPr txBox="1"/>
            <p:nvPr/>
          </p:nvSpPr>
          <p:spPr>
            <a:xfrm>
              <a:off x="6873698" y="2009202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原厂件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9" name="直接连接符 148"/>
            <p:cNvCxnSpPr/>
            <p:nvPr/>
          </p:nvCxnSpPr>
          <p:spPr>
            <a:xfrm>
              <a:off x="6873698" y="2699303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文本框 149"/>
            <p:cNvSpPr txBox="1"/>
            <p:nvPr/>
          </p:nvSpPr>
          <p:spPr>
            <a:xfrm>
              <a:off x="6832754" y="2380751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数据匹配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1" name="直接连接符 150"/>
            <p:cNvCxnSpPr/>
            <p:nvPr/>
          </p:nvCxnSpPr>
          <p:spPr>
            <a:xfrm>
              <a:off x="6870410" y="3100415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本框 151"/>
            <p:cNvSpPr txBox="1"/>
            <p:nvPr/>
          </p:nvSpPr>
          <p:spPr>
            <a:xfrm>
              <a:off x="6815818" y="2781863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特有渠道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7076474" y="3095620"/>
              <a:ext cx="61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5" name="直接连接符 154"/>
            <p:cNvCxnSpPr/>
            <p:nvPr/>
          </p:nvCxnSpPr>
          <p:spPr>
            <a:xfrm>
              <a:off x="7386012" y="4713435"/>
              <a:ext cx="0" cy="170757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6439237" y="4718392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/>
            <p:cNvSpPr txBox="1"/>
            <p:nvPr/>
          </p:nvSpPr>
          <p:spPr>
            <a:xfrm>
              <a:off x="6439237" y="4399840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快捷查询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8" name="直接连接符 157"/>
            <p:cNvCxnSpPr/>
            <p:nvPr/>
          </p:nvCxnSpPr>
          <p:spPr>
            <a:xfrm>
              <a:off x="6439237" y="5089941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文本框 158"/>
            <p:cNvSpPr txBox="1"/>
            <p:nvPr/>
          </p:nvSpPr>
          <p:spPr>
            <a:xfrm>
              <a:off x="6234518" y="4771939"/>
              <a:ext cx="13017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低成本维护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0" name="直接连接符 159"/>
            <p:cNvCxnSpPr/>
            <p:nvPr/>
          </p:nvCxnSpPr>
          <p:spPr>
            <a:xfrm>
              <a:off x="6435949" y="5491053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本框 160"/>
            <p:cNvSpPr txBox="1"/>
            <p:nvPr/>
          </p:nvSpPr>
          <p:spPr>
            <a:xfrm>
              <a:off x="6381357" y="5172501"/>
              <a:ext cx="117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多样活动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6417038" y="5543631"/>
              <a:ext cx="1044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活粉吸粉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4" name="直接连接符 163"/>
            <p:cNvCxnSpPr/>
            <p:nvPr/>
          </p:nvCxnSpPr>
          <p:spPr>
            <a:xfrm>
              <a:off x="6435949" y="5861819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本框 164"/>
            <p:cNvSpPr txBox="1"/>
            <p:nvPr/>
          </p:nvSpPr>
          <p:spPr>
            <a:xfrm>
              <a:off x="6021253" y="5914428"/>
              <a:ext cx="1574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涵盖内容多样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6" name="直接连接符 165"/>
            <p:cNvCxnSpPr/>
            <p:nvPr/>
          </p:nvCxnSpPr>
          <p:spPr>
            <a:xfrm>
              <a:off x="6425764" y="6225686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67"/>
            <p:cNvSpPr txBox="1"/>
            <p:nvPr/>
          </p:nvSpPr>
          <p:spPr>
            <a:xfrm>
              <a:off x="6761434" y="6165326"/>
              <a:ext cx="619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10989755" y="3117581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文本框 170"/>
            <p:cNvSpPr txBox="1"/>
            <p:nvPr/>
          </p:nvSpPr>
          <p:spPr>
            <a:xfrm>
              <a:off x="11104194" y="3069031"/>
              <a:ext cx="619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10959106" y="6350790"/>
              <a:ext cx="94677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文本框 172"/>
            <p:cNvSpPr txBox="1"/>
            <p:nvPr/>
          </p:nvSpPr>
          <p:spPr>
            <a:xfrm>
              <a:off x="11103708" y="6304078"/>
              <a:ext cx="619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392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663377" y="2247675"/>
            <a:ext cx="1219631" cy="38559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45576" y="3446776"/>
            <a:ext cx="1219631" cy="38559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数据加工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663378" y="4654164"/>
            <a:ext cx="1219631" cy="38559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结果导出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数据现状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35234" y="1840305"/>
            <a:ext cx="1701186" cy="1200329"/>
          </a:xfrm>
          <a:prstGeom prst="rect">
            <a:avLst/>
          </a:prstGeom>
          <a:noFill/>
          <a:ln>
            <a:solidFill>
              <a:srgbClr val="2E78B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渠道单一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数据源信息缺失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无法进行校正</a:t>
            </a:r>
          </a:p>
        </p:txBody>
      </p:sp>
      <p:sp>
        <p:nvSpPr>
          <p:cNvPr id="14" name="文本框 10"/>
          <p:cNvSpPr txBox="1"/>
          <p:nvPr/>
        </p:nvSpPr>
        <p:spPr>
          <a:xfrm>
            <a:off x="7715182" y="2670075"/>
            <a:ext cx="3081350" cy="1938992"/>
          </a:xfrm>
          <a:prstGeom prst="rect">
            <a:avLst/>
          </a:prstGeom>
          <a:noFill/>
          <a:ln>
            <a:solidFill>
              <a:srgbClr val="2E78B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数据处理工具功能匮乏或无工具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人为处理失误频出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使用方法单一或错误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维度分析模糊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无法进行多方验证</a:t>
            </a:r>
          </a:p>
        </p:txBody>
      </p:sp>
      <p:sp>
        <p:nvSpPr>
          <p:cNvPr id="16" name="文本框 10"/>
          <p:cNvSpPr txBox="1"/>
          <p:nvPr/>
        </p:nvSpPr>
        <p:spPr>
          <a:xfrm>
            <a:off x="1835234" y="4246794"/>
            <a:ext cx="1657107" cy="1200329"/>
          </a:xfrm>
          <a:prstGeom prst="rect">
            <a:avLst/>
          </a:prstGeom>
          <a:noFill/>
          <a:ln>
            <a:solidFill>
              <a:srgbClr val="2E78B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无预见性分析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市场定位模糊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数据趋向性狭窄</a:t>
            </a:r>
          </a:p>
        </p:txBody>
      </p:sp>
      <p:cxnSp>
        <p:nvCxnSpPr>
          <p:cNvPr id="21" name="直接连接符 20"/>
          <p:cNvCxnSpPr>
            <a:endCxn id="12" idx="3"/>
          </p:cNvCxnSpPr>
          <p:nvPr/>
        </p:nvCxnSpPr>
        <p:spPr>
          <a:xfrm flipH="1">
            <a:off x="3536420" y="2440469"/>
            <a:ext cx="1126957" cy="1"/>
          </a:xfrm>
          <a:prstGeom prst="line">
            <a:avLst/>
          </a:prstGeom>
          <a:ln>
            <a:solidFill>
              <a:srgbClr val="2E78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3522226" y="4847920"/>
            <a:ext cx="1126957" cy="1"/>
          </a:xfrm>
          <a:prstGeom prst="line">
            <a:avLst/>
          </a:prstGeom>
          <a:ln>
            <a:solidFill>
              <a:srgbClr val="2E78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4" idx="1"/>
          </p:cNvCxnSpPr>
          <p:nvPr/>
        </p:nvCxnSpPr>
        <p:spPr>
          <a:xfrm>
            <a:off x="6665207" y="3639571"/>
            <a:ext cx="10499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7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2097231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3145772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1048926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27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48928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数据聚合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5" name="组合 186"/>
          <p:cNvGrpSpPr/>
          <p:nvPr/>
        </p:nvGrpSpPr>
        <p:grpSpPr>
          <a:xfrm>
            <a:off x="1168485" y="1740833"/>
            <a:ext cx="4846391" cy="4560017"/>
            <a:chOff x="962335" y="1004428"/>
            <a:chExt cx="3634793" cy="3420013"/>
          </a:xfrm>
        </p:grpSpPr>
        <p:sp>
          <p:nvSpPr>
            <p:cNvPr id="1048929" name="椭圆 10"/>
            <p:cNvSpPr/>
            <p:nvPr/>
          </p:nvSpPr>
          <p:spPr>
            <a:xfrm>
              <a:off x="1835696" y="2355726"/>
              <a:ext cx="648072" cy="648072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车型库</a:t>
              </a:r>
            </a:p>
          </p:txBody>
        </p:sp>
        <p:cxnSp>
          <p:nvCxnSpPr>
            <p:cNvPr id="3145773" name="直接连接符 12"/>
            <p:cNvCxnSpPr>
              <a:cxnSpLocks/>
              <a:stCxn id="1048929" idx="6"/>
              <a:endCxn id="1048930" idx="3"/>
            </p:cNvCxnSpPr>
            <p:nvPr/>
          </p:nvCxnSpPr>
          <p:spPr>
            <a:xfrm flipV="1">
              <a:off x="2483768" y="2545154"/>
              <a:ext cx="304754" cy="1346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30" name="椭圆 13"/>
            <p:cNvSpPr/>
            <p:nvPr/>
          </p:nvSpPr>
          <p:spPr>
            <a:xfrm>
              <a:off x="2714705" y="2114915"/>
              <a:ext cx="504056" cy="504056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零部件</a:t>
              </a:r>
              <a:r>
                <a:rPr lang="en-US" altLang="zh-CN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</a:t>
              </a:r>
              <a:endParaRPr lang="zh-CN" altLang="en-US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31" name="椭圆 14"/>
            <p:cNvSpPr/>
            <p:nvPr/>
          </p:nvSpPr>
          <p:spPr>
            <a:xfrm>
              <a:off x="2843808" y="1635646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74" name="直接连接符 16"/>
            <p:cNvCxnSpPr>
              <a:cxnSpLocks/>
              <a:stCxn id="1048930" idx="0"/>
              <a:endCxn id="1048931" idx="5"/>
            </p:cNvCxnSpPr>
            <p:nvPr/>
          </p:nvCxnSpPr>
          <p:spPr>
            <a:xfrm flipV="1">
              <a:off x="2966733" y="1758571"/>
              <a:ext cx="0" cy="356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32" name="文本框 17"/>
            <p:cNvSpPr txBox="1"/>
            <p:nvPr/>
          </p:nvSpPr>
          <p:spPr>
            <a:xfrm>
              <a:off x="2581812" y="1690630"/>
              <a:ext cx="644770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OEM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33" name="椭圆 19"/>
            <p:cNvSpPr/>
            <p:nvPr/>
          </p:nvSpPr>
          <p:spPr>
            <a:xfrm>
              <a:off x="3637018" y="2009121"/>
              <a:ext cx="238924" cy="238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75" name="直接连接符 21"/>
            <p:cNvCxnSpPr>
              <a:cxnSpLocks/>
              <a:stCxn id="1048930" idx="6"/>
              <a:endCxn id="1048933" idx="2"/>
            </p:cNvCxnSpPr>
            <p:nvPr/>
          </p:nvCxnSpPr>
          <p:spPr>
            <a:xfrm flipV="1">
              <a:off x="3218761" y="2128583"/>
              <a:ext cx="418257" cy="238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34" name="文本框 22"/>
            <p:cNvSpPr txBox="1"/>
            <p:nvPr/>
          </p:nvSpPr>
          <p:spPr>
            <a:xfrm>
              <a:off x="3575614" y="1873544"/>
              <a:ext cx="644770" cy="17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竞品</a:t>
              </a:r>
            </a:p>
          </p:txBody>
        </p:sp>
        <p:sp>
          <p:nvSpPr>
            <p:cNvPr id="1048935" name="椭圆 25"/>
            <p:cNvSpPr/>
            <p:nvPr/>
          </p:nvSpPr>
          <p:spPr>
            <a:xfrm>
              <a:off x="4076368" y="2026380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76" name="直接连接符 27"/>
            <p:cNvCxnSpPr>
              <a:cxnSpLocks/>
              <a:stCxn id="1048933" idx="6"/>
              <a:endCxn id="1048935" idx="2"/>
            </p:cNvCxnSpPr>
            <p:nvPr/>
          </p:nvCxnSpPr>
          <p:spPr>
            <a:xfrm flipV="1">
              <a:off x="3875942" y="2098388"/>
              <a:ext cx="200426" cy="301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36" name="文本框 28"/>
            <p:cNvSpPr txBox="1"/>
            <p:nvPr/>
          </p:nvSpPr>
          <p:spPr>
            <a:xfrm>
              <a:off x="4032934" y="1877283"/>
              <a:ext cx="415200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</a:t>
              </a:r>
            </a:p>
          </p:txBody>
        </p:sp>
        <p:cxnSp>
          <p:nvCxnSpPr>
            <p:cNvPr id="3145777" name="直接连接符 30"/>
            <p:cNvCxnSpPr>
              <a:cxnSpLocks/>
              <a:stCxn id="1048933" idx="2"/>
              <a:endCxn id="1048931" idx="5"/>
            </p:cNvCxnSpPr>
            <p:nvPr/>
          </p:nvCxnSpPr>
          <p:spPr>
            <a:xfrm flipH="1" flipV="1">
              <a:off x="2966733" y="1758571"/>
              <a:ext cx="670285" cy="370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37" name="椭圆 31"/>
            <p:cNvSpPr/>
            <p:nvPr/>
          </p:nvSpPr>
          <p:spPr>
            <a:xfrm>
              <a:off x="3076246" y="2952387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38" name="椭圆 32"/>
            <p:cNvSpPr/>
            <p:nvPr/>
          </p:nvSpPr>
          <p:spPr>
            <a:xfrm>
              <a:off x="3491158" y="2818705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39" name="椭圆 33"/>
            <p:cNvSpPr/>
            <p:nvPr/>
          </p:nvSpPr>
          <p:spPr>
            <a:xfrm>
              <a:off x="2422300" y="1352258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40" name="椭圆 34"/>
            <p:cNvSpPr/>
            <p:nvPr/>
          </p:nvSpPr>
          <p:spPr>
            <a:xfrm>
              <a:off x="3617111" y="3260254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78" name="直接连接符 36"/>
            <p:cNvCxnSpPr>
              <a:cxnSpLocks/>
              <a:stCxn id="1048930" idx="5"/>
              <a:endCxn id="1048937" idx="1"/>
            </p:cNvCxnSpPr>
            <p:nvPr/>
          </p:nvCxnSpPr>
          <p:spPr>
            <a:xfrm flipH="1">
              <a:off x="3097337" y="2545154"/>
              <a:ext cx="47607" cy="4283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9" name="直接连接符 38"/>
            <p:cNvCxnSpPr>
              <a:cxnSpLocks/>
              <a:stCxn id="1048930" idx="5"/>
              <a:endCxn id="1048938" idx="1"/>
            </p:cNvCxnSpPr>
            <p:nvPr/>
          </p:nvCxnSpPr>
          <p:spPr>
            <a:xfrm>
              <a:off x="3144944" y="2545154"/>
              <a:ext cx="367305" cy="2946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41" name="文本框 40"/>
            <p:cNvSpPr txBox="1"/>
            <p:nvPr/>
          </p:nvSpPr>
          <p:spPr>
            <a:xfrm>
              <a:off x="3491100" y="2638599"/>
              <a:ext cx="644770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尺寸</a:t>
              </a:r>
            </a:p>
          </p:txBody>
        </p:sp>
        <p:sp>
          <p:nvSpPr>
            <p:cNvPr id="1048942" name="文本框 41"/>
            <p:cNvSpPr txBox="1"/>
            <p:nvPr/>
          </p:nvSpPr>
          <p:spPr>
            <a:xfrm>
              <a:off x="2902116" y="3053909"/>
              <a:ext cx="390442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</a:t>
              </a:r>
            </a:p>
          </p:txBody>
        </p:sp>
        <p:cxnSp>
          <p:nvCxnSpPr>
            <p:cNvPr id="3145780" name="直接连接符 45"/>
            <p:cNvCxnSpPr>
              <a:cxnSpLocks/>
              <a:stCxn id="1048937" idx="5"/>
              <a:endCxn id="1048940" idx="0"/>
            </p:cNvCxnSpPr>
            <p:nvPr/>
          </p:nvCxnSpPr>
          <p:spPr>
            <a:xfrm>
              <a:off x="3199171" y="3075312"/>
              <a:ext cx="489948" cy="1849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1" name="直接连接符 47"/>
            <p:cNvCxnSpPr>
              <a:cxnSpLocks/>
              <a:stCxn id="1048938" idx="4"/>
              <a:endCxn id="1048940" idx="0"/>
            </p:cNvCxnSpPr>
            <p:nvPr/>
          </p:nvCxnSpPr>
          <p:spPr>
            <a:xfrm>
              <a:off x="3563166" y="2962721"/>
              <a:ext cx="125953" cy="297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43" name="文本框 52"/>
            <p:cNvSpPr txBox="1"/>
            <p:nvPr/>
          </p:nvSpPr>
          <p:spPr>
            <a:xfrm>
              <a:off x="3684952" y="3352863"/>
              <a:ext cx="3904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安装位置</a:t>
              </a:r>
            </a:p>
          </p:txBody>
        </p:sp>
        <p:sp>
          <p:nvSpPr>
            <p:cNvPr id="1048944" name="椭圆 60"/>
            <p:cNvSpPr/>
            <p:nvPr/>
          </p:nvSpPr>
          <p:spPr>
            <a:xfrm>
              <a:off x="3857918" y="2515479"/>
              <a:ext cx="238924" cy="238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82" name="直接连接符 62"/>
            <p:cNvCxnSpPr>
              <a:cxnSpLocks/>
              <a:stCxn id="1048930" idx="6"/>
              <a:endCxn id="1048944" idx="2"/>
            </p:cNvCxnSpPr>
            <p:nvPr/>
          </p:nvCxnSpPr>
          <p:spPr>
            <a:xfrm>
              <a:off x="3218761" y="2366943"/>
              <a:ext cx="639157" cy="2679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45" name="文本框 63"/>
            <p:cNvSpPr txBox="1"/>
            <p:nvPr/>
          </p:nvSpPr>
          <p:spPr>
            <a:xfrm>
              <a:off x="4006905" y="2605745"/>
              <a:ext cx="590223" cy="17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更换频率</a:t>
              </a:r>
            </a:p>
          </p:txBody>
        </p:sp>
        <p:sp>
          <p:nvSpPr>
            <p:cNvPr id="1048946" name="椭圆 65"/>
            <p:cNvSpPr/>
            <p:nvPr/>
          </p:nvSpPr>
          <p:spPr>
            <a:xfrm>
              <a:off x="2987824" y="1213703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83" name="直接连接符 67"/>
            <p:cNvCxnSpPr>
              <a:cxnSpLocks/>
              <a:stCxn id="1048931" idx="0"/>
              <a:endCxn id="1048939" idx="5"/>
            </p:cNvCxnSpPr>
            <p:nvPr/>
          </p:nvCxnSpPr>
          <p:spPr>
            <a:xfrm flipH="1" flipV="1">
              <a:off x="2545225" y="1475183"/>
              <a:ext cx="370591" cy="160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4" name="直接连接符 69"/>
            <p:cNvCxnSpPr>
              <a:cxnSpLocks/>
              <a:stCxn id="1048931" idx="0"/>
              <a:endCxn id="1048946" idx="4"/>
            </p:cNvCxnSpPr>
            <p:nvPr/>
          </p:nvCxnSpPr>
          <p:spPr>
            <a:xfrm flipV="1">
              <a:off x="2915816" y="1357719"/>
              <a:ext cx="144016" cy="277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47" name="文本框 84"/>
            <p:cNvSpPr txBox="1"/>
            <p:nvPr/>
          </p:nvSpPr>
          <p:spPr>
            <a:xfrm>
              <a:off x="2181260" y="1288961"/>
              <a:ext cx="415200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</a:t>
              </a:r>
            </a:p>
          </p:txBody>
        </p:sp>
        <p:sp>
          <p:nvSpPr>
            <p:cNvPr id="1048948" name="文本框 85"/>
            <p:cNvSpPr txBox="1"/>
            <p:nvPr/>
          </p:nvSpPr>
          <p:spPr>
            <a:xfrm>
              <a:off x="3012662" y="1089483"/>
              <a:ext cx="415200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</a:t>
              </a:r>
            </a:p>
          </p:txBody>
        </p:sp>
        <p:sp>
          <p:nvSpPr>
            <p:cNvPr id="1048949" name="椭圆 86"/>
            <p:cNvSpPr/>
            <p:nvPr/>
          </p:nvSpPr>
          <p:spPr>
            <a:xfrm>
              <a:off x="2689126" y="1125309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85" name="直接连接符 88"/>
            <p:cNvCxnSpPr>
              <a:cxnSpLocks/>
              <a:stCxn id="1048931" idx="0"/>
              <a:endCxn id="1048949" idx="4"/>
            </p:cNvCxnSpPr>
            <p:nvPr/>
          </p:nvCxnSpPr>
          <p:spPr>
            <a:xfrm flipH="1" flipV="1">
              <a:off x="2761134" y="1269325"/>
              <a:ext cx="154682" cy="3663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50" name="文本框 93"/>
            <p:cNvSpPr txBox="1"/>
            <p:nvPr/>
          </p:nvSpPr>
          <p:spPr>
            <a:xfrm>
              <a:off x="2542917" y="1004428"/>
              <a:ext cx="415200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产品线</a:t>
              </a:r>
            </a:p>
          </p:txBody>
        </p:sp>
        <p:sp>
          <p:nvSpPr>
            <p:cNvPr id="1048951" name="椭圆 96"/>
            <p:cNvSpPr/>
            <p:nvPr/>
          </p:nvSpPr>
          <p:spPr>
            <a:xfrm>
              <a:off x="1799692" y="3187786"/>
              <a:ext cx="504056" cy="504056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保有量</a:t>
              </a:r>
            </a:p>
          </p:txBody>
        </p:sp>
        <p:cxnSp>
          <p:nvCxnSpPr>
            <p:cNvPr id="3145786" name="直接连接符 104"/>
            <p:cNvCxnSpPr>
              <a:cxnSpLocks/>
              <a:stCxn id="1048929" idx="4"/>
              <a:endCxn id="1048951" idx="0"/>
            </p:cNvCxnSpPr>
            <p:nvPr/>
          </p:nvCxnSpPr>
          <p:spPr>
            <a:xfrm flipH="1">
              <a:off x="2051720" y="3003798"/>
              <a:ext cx="108012" cy="183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52" name="椭圆 110"/>
            <p:cNvSpPr/>
            <p:nvPr/>
          </p:nvSpPr>
          <p:spPr>
            <a:xfrm>
              <a:off x="1534369" y="4016919"/>
              <a:ext cx="238924" cy="238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53" name="椭圆 111"/>
            <p:cNvSpPr/>
            <p:nvPr/>
          </p:nvSpPr>
          <p:spPr>
            <a:xfrm>
              <a:off x="2255663" y="3957779"/>
              <a:ext cx="238924" cy="238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87" name="直接连接符 113"/>
            <p:cNvCxnSpPr>
              <a:cxnSpLocks/>
              <a:stCxn id="1048951" idx="4"/>
              <a:endCxn id="1048952" idx="7"/>
            </p:cNvCxnSpPr>
            <p:nvPr/>
          </p:nvCxnSpPr>
          <p:spPr>
            <a:xfrm flipH="1">
              <a:off x="1738303" y="3691842"/>
              <a:ext cx="313417" cy="3600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8" name="直接连接符 115"/>
            <p:cNvCxnSpPr>
              <a:cxnSpLocks/>
              <a:stCxn id="1048951" idx="4"/>
              <a:endCxn id="1048953" idx="0"/>
            </p:cNvCxnSpPr>
            <p:nvPr/>
          </p:nvCxnSpPr>
          <p:spPr>
            <a:xfrm>
              <a:off x="2051720" y="3691842"/>
              <a:ext cx="323405" cy="265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54" name="文本框 116"/>
            <p:cNvSpPr txBox="1"/>
            <p:nvPr/>
          </p:nvSpPr>
          <p:spPr>
            <a:xfrm>
              <a:off x="1264039" y="4139844"/>
              <a:ext cx="390442" cy="284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市场预测</a:t>
              </a:r>
            </a:p>
          </p:txBody>
        </p:sp>
        <p:sp>
          <p:nvSpPr>
            <p:cNvPr id="1048955" name="文本框 117"/>
            <p:cNvSpPr txBox="1"/>
            <p:nvPr/>
          </p:nvSpPr>
          <p:spPr>
            <a:xfrm>
              <a:off x="2429507" y="4028305"/>
              <a:ext cx="390442" cy="284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</a:t>
              </a:r>
            </a:p>
          </p:txBody>
        </p:sp>
        <p:cxnSp>
          <p:nvCxnSpPr>
            <p:cNvPr id="3145789" name="直接连接符 119"/>
            <p:cNvCxnSpPr>
              <a:cxnSpLocks/>
              <a:stCxn id="1048929" idx="5"/>
              <a:endCxn id="1048956" idx="1"/>
            </p:cNvCxnSpPr>
            <p:nvPr/>
          </p:nvCxnSpPr>
          <p:spPr>
            <a:xfrm>
              <a:off x="2388860" y="2908890"/>
              <a:ext cx="169866" cy="152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56" name="椭圆 120"/>
            <p:cNvSpPr/>
            <p:nvPr/>
          </p:nvSpPr>
          <p:spPr>
            <a:xfrm>
              <a:off x="2523736" y="3026780"/>
              <a:ext cx="238924" cy="238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57" name="文本框 122"/>
            <p:cNvSpPr txBox="1"/>
            <p:nvPr/>
          </p:nvSpPr>
          <p:spPr>
            <a:xfrm>
              <a:off x="2535299" y="3230975"/>
              <a:ext cx="3904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配置参数</a:t>
              </a:r>
            </a:p>
          </p:txBody>
        </p:sp>
        <p:sp>
          <p:nvSpPr>
            <p:cNvPr id="1048958" name="椭圆 126"/>
            <p:cNvSpPr/>
            <p:nvPr/>
          </p:nvSpPr>
          <p:spPr>
            <a:xfrm>
              <a:off x="3316108" y="1572025"/>
              <a:ext cx="238924" cy="25195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90" name="直接连接符 128"/>
            <p:cNvCxnSpPr>
              <a:cxnSpLocks/>
              <a:stCxn id="1048930" idx="7"/>
              <a:endCxn id="1048958" idx="2"/>
            </p:cNvCxnSpPr>
            <p:nvPr/>
          </p:nvCxnSpPr>
          <p:spPr>
            <a:xfrm flipV="1">
              <a:off x="3144944" y="1698005"/>
              <a:ext cx="171164" cy="4907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59" name="文本框 130"/>
            <p:cNvSpPr txBox="1"/>
            <p:nvPr/>
          </p:nvSpPr>
          <p:spPr>
            <a:xfrm>
              <a:off x="3172058" y="1317535"/>
              <a:ext cx="461926" cy="284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产品覆盖率</a:t>
              </a:r>
            </a:p>
          </p:txBody>
        </p:sp>
        <p:sp>
          <p:nvSpPr>
            <p:cNvPr id="1048960" name="椭圆 131"/>
            <p:cNvSpPr/>
            <p:nvPr/>
          </p:nvSpPr>
          <p:spPr>
            <a:xfrm>
              <a:off x="3930855" y="1467949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61" name="椭圆 132"/>
            <p:cNvSpPr/>
            <p:nvPr/>
          </p:nvSpPr>
          <p:spPr>
            <a:xfrm>
              <a:off x="3791133" y="1026130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91" name="直接连接符 134"/>
            <p:cNvCxnSpPr>
              <a:cxnSpLocks/>
              <a:stCxn id="1048958" idx="7"/>
              <a:endCxn id="1048960" idx="0"/>
            </p:cNvCxnSpPr>
            <p:nvPr/>
          </p:nvCxnSpPr>
          <p:spPr>
            <a:xfrm flipV="1">
              <a:off x="3520042" y="1467949"/>
              <a:ext cx="482821" cy="140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92" name="直接连接符 136"/>
            <p:cNvCxnSpPr>
              <a:cxnSpLocks/>
              <a:stCxn id="1048958" idx="7"/>
              <a:endCxn id="1048961" idx="3"/>
            </p:cNvCxnSpPr>
            <p:nvPr/>
          </p:nvCxnSpPr>
          <p:spPr>
            <a:xfrm flipV="1">
              <a:off x="3520042" y="1149055"/>
              <a:ext cx="292182" cy="459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62" name="文本框 137"/>
            <p:cNvSpPr txBox="1"/>
            <p:nvPr/>
          </p:nvSpPr>
          <p:spPr>
            <a:xfrm>
              <a:off x="3853004" y="1607135"/>
              <a:ext cx="390442" cy="17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纠错</a:t>
              </a:r>
            </a:p>
          </p:txBody>
        </p:sp>
        <p:sp>
          <p:nvSpPr>
            <p:cNvPr id="1048963" name="文本框 138"/>
            <p:cNvSpPr txBox="1"/>
            <p:nvPr/>
          </p:nvSpPr>
          <p:spPr>
            <a:xfrm>
              <a:off x="3831583" y="1063339"/>
              <a:ext cx="390442" cy="17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</a:t>
              </a:r>
            </a:p>
          </p:txBody>
        </p:sp>
        <p:sp>
          <p:nvSpPr>
            <p:cNvPr id="1048964" name="椭圆 140"/>
            <p:cNvSpPr/>
            <p:nvPr/>
          </p:nvSpPr>
          <p:spPr>
            <a:xfrm>
              <a:off x="1385676" y="2840161"/>
              <a:ext cx="238924" cy="238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93" name="直接连接符 142"/>
            <p:cNvCxnSpPr>
              <a:cxnSpLocks/>
              <a:stCxn id="1048929" idx="2"/>
              <a:endCxn id="1048964" idx="7"/>
            </p:cNvCxnSpPr>
            <p:nvPr/>
          </p:nvCxnSpPr>
          <p:spPr>
            <a:xfrm flipH="1">
              <a:off x="1589610" y="2679762"/>
              <a:ext cx="246086" cy="195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65" name="文本框 143"/>
            <p:cNvSpPr txBox="1"/>
            <p:nvPr/>
          </p:nvSpPr>
          <p:spPr>
            <a:xfrm>
              <a:off x="1211490" y="3061770"/>
              <a:ext cx="3904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4S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店分布</a:t>
              </a:r>
            </a:p>
          </p:txBody>
        </p:sp>
        <p:sp>
          <p:nvSpPr>
            <p:cNvPr id="1048966" name="椭圆 144"/>
            <p:cNvSpPr/>
            <p:nvPr/>
          </p:nvSpPr>
          <p:spPr>
            <a:xfrm>
              <a:off x="1273520" y="3800957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94" name="直接连接符 146"/>
            <p:cNvCxnSpPr>
              <a:cxnSpLocks/>
              <a:stCxn id="1048951" idx="4"/>
              <a:endCxn id="1048966" idx="7"/>
            </p:cNvCxnSpPr>
            <p:nvPr/>
          </p:nvCxnSpPr>
          <p:spPr>
            <a:xfrm flipH="1">
              <a:off x="1396445" y="3691842"/>
              <a:ext cx="655275" cy="130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67" name="文本框 148"/>
            <p:cNvSpPr txBox="1"/>
            <p:nvPr/>
          </p:nvSpPr>
          <p:spPr>
            <a:xfrm>
              <a:off x="1014937" y="3898635"/>
              <a:ext cx="4415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爆发期预测</a:t>
              </a:r>
            </a:p>
          </p:txBody>
        </p:sp>
        <p:sp>
          <p:nvSpPr>
            <p:cNvPr id="1048968" name="椭圆 149"/>
            <p:cNvSpPr/>
            <p:nvPr/>
          </p:nvSpPr>
          <p:spPr>
            <a:xfrm>
              <a:off x="1513585" y="2076049"/>
              <a:ext cx="238924" cy="238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95" name="直接连接符 151"/>
            <p:cNvCxnSpPr>
              <a:cxnSpLocks/>
              <a:stCxn id="1048929" idx="1"/>
              <a:endCxn id="1048968" idx="5"/>
            </p:cNvCxnSpPr>
            <p:nvPr/>
          </p:nvCxnSpPr>
          <p:spPr>
            <a:xfrm flipH="1" flipV="1">
              <a:off x="1717519" y="2279983"/>
              <a:ext cx="213085" cy="1706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69" name="文本框 152"/>
            <p:cNvSpPr txBox="1"/>
            <p:nvPr/>
          </p:nvSpPr>
          <p:spPr>
            <a:xfrm>
              <a:off x="1274512" y="2265658"/>
              <a:ext cx="480507" cy="17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上牌量</a:t>
              </a:r>
            </a:p>
          </p:txBody>
        </p:sp>
        <p:sp>
          <p:nvSpPr>
            <p:cNvPr id="1048970" name="椭圆 153"/>
            <p:cNvSpPr/>
            <p:nvPr/>
          </p:nvSpPr>
          <p:spPr>
            <a:xfrm>
              <a:off x="1752577" y="1789177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96" name="直接连接符 155"/>
            <p:cNvCxnSpPr>
              <a:cxnSpLocks/>
              <a:stCxn id="1048968" idx="0"/>
              <a:endCxn id="1048970" idx="3"/>
            </p:cNvCxnSpPr>
            <p:nvPr/>
          </p:nvCxnSpPr>
          <p:spPr>
            <a:xfrm flipV="1">
              <a:off x="1633047" y="1912102"/>
              <a:ext cx="140621" cy="1639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71" name="文本框 156"/>
            <p:cNvSpPr txBox="1"/>
            <p:nvPr/>
          </p:nvSpPr>
          <p:spPr>
            <a:xfrm>
              <a:off x="1741611" y="1660530"/>
              <a:ext cx="415200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VIN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97" name="直接连接符 158"/>
            <p:cNvCxnSpPr>
              <a:cxnSpLocks/>
              <a:stCxn id="1048929" idx="1"/>
              <a:endCxn id="1048970" idx="3"/>
            </p:cNvCxnSpPr>
            <p:nvPr/>
          </p:nvCxnSpPr>
          <p:spPr>
            <a:xfrm flipH="1" flipV="1">
              <a:off x="1773668" y="1912102"/>
              <a:ext cx="156936" cy="538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98" name="直接连接符 162"/>
            <p:cNvCxnSpPr>
              <a:cxnSpLocks/>
              <a:stCxn id="1048951" idx="4"/>
              <a:endCxn id="1048972" idx="6"/>
            </p:cNvCxnSpPr>
            <p:nvPr/>
          </p:nvCxnSpPr>
          <p:spPr>
            <a:xfrm flipH="1" flipV="1">
              <a:off x="1202679" y="3687075"/>
              <a:ext cx="849041" cy="47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72" name="椭圆 163"/>
            <p:cNvSpPr/>
            <p:nvPr/>
          </p:nvSpPr>
          <p:spPr>
            <a:xfrm>
              <a:off x="1058663" y="3615067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73" name="椭圆 165"/>
            <p:cNvSpPr/>
            <p:nvPr/>
          </p:nvSpPr>
          <p:spPr>
            <a:xfrm>
              <a:off x="1276314" y="1914162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99" name="直接连接符 167"/>
            <p:cNvCxnSpPr>
              <a:cxnSpLocks/>
              <a:stCxn id="1048968" idx="1"/>
              <a:endCxn id="1048973" idx="5"/>
            </p:cNvCxnSpPr>
            <p:nvPr/>
          </p:nvCxnSpPr>
          <p:spPr>
            <a:xfrm flipH="1" flipV="1">
              <a:off x="1399239" y="2037087"/>
              <a:ext cx="149336" cy="73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74" name="文本框 168"/>
            <p:cNvSpPr txBox="1"/>
            <p:nvPr/>
          </p:nvSpPr>
          <p:spPr>
            <a:xfrm>
              <a:off x="962335" y="1811464"/>
              <a:ext cx="415200" cy="284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销售类型</a:t>
              </a:r>
            </a:p>
          </p:txBody>
        </p:sp>
        <p:cxnSp>
          <p:nvCxnSpPr>
            <p:cNvPr id="3145800" name="直接连接符 170"/>
            <p:cNvCxnSpPr>
              <a:cxnSpLocks/>
              <a:stCxn id="1048973" idx="7"/>
              <a:endCxn id="1048975" idx="4"/>
            </p:cNvCxnSpPr>
            <p:nvPr/>
          </p:nvCxnSpPr>
          <p:spPr>
            <a:xfrm flipV="1">
              <a:off x="1399239" y="1747811"/>
              <a:ext cx="41818" cy="187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75" name="椭圆 171"/>
            <p:cNvSpPr/>
            <p:nvPr/>
          </p:nvSpPr>
          <p:spPr>
            <a:xfrm>
              <a:off x="1369049" y="1603795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76" name="文本框 176"/>
            <p:cNvSpPr txBox="1"/>
            <p:nvPr/>
          </p:nvSpPr>
          <p:spPr>
            <a:xfrm>
              <a:off x="1156488" y="1401642"/>
              <a:ext cx="3464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消费习惯</a:t>
              </a:r>
            </a:p>
          </p:txBody>
        </p:sp>
        <p:cxnSp>
          <p:nvCxnSpPr>
            <p:cNvPr id="3145801" name="直接连接符 178"/>
            <p:cNvCxnSpPr>
              <a:cxnSpLocks/>
              <a:stCxn id="1048968" idx="2"/>
              <a:endCxn id="1048977" idx="6"/>
            </p:cNvCxnSpPr>
            <p:nvPr/>
          </p:nvCxnSpPr>
          <p:spPr>
            <a:xfrm flipH="1">
              <a:off x="1169935" y="2195511"/>
              <a:ext cx="343650" cy="1579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77" name="椭圆 179"/>
            <p:cNvSpPr/>
            <p:nvPr/>
          </p:nvSpPr>
          <p:spPr>
            <a:xfrm>
              <a:off x="1025919" y="2281486"/>
              <a:ext cx="144016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978" name="文本框 187"/>
          <p:cNvSpPr txBox="1"/>
          <p:nvPr/>
        </p:nvSpPr>
        <p:spPr>
          <a:xfrm>
            <a:off x="1072255" y="1096749"/>
            <a:ext cx="50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数据仓库聚合、标准、稳定、高效</a:t>
            </a:r>
          </a:p>
        </p:txBody>
      </p:sp>
      <p:sp>
        <p:nvSpPr>
          <p:cNvPr id="1048979" name="文本框 188"/>
          <p:cNvSpPr txBox="1"/>
          <p:nvPr/>
        </p:nvSpPr>
        <p:spPr>
          <a:xfrm>
            <a:off x="6105466" y="2056388"/>
            <a:ext cx="6200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标准车型库：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车型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OE+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endParaRPr lang="zh-CN" altLang="en-US" sz="26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80" name="文本框 189"/>
          <p:cNvSpPr txBox="1"/>
          <p:nvPr/>
        </p:nvSpPr>
        <p:spPr>
          <a:xfrm>
            <a:off x="6105466" y="3376170"/>
            <a:ext cx="433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编码互通转化、高效唯一</a:t>
            </a:r>
          </a:p>
        </p:txBody>
      </p:sp>
      <p:sp>
        <p:nvSpPr>
          <p:cNvPr id="1048981" name="文本框 190"/>
          <p:cNvSpPr txBox="1"/>
          <p:nvPr/>
        </p:nvSpPr>
        <p:spPr>
          <a:xfrm>
            <a:off x="6105466" y="4031859"/>
            <a:ext cx="433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精细粒度数据，维度细化</a:t>
            </a:r>
          </a:p>
        </p:txBody>
      </p:sp>
      <p:sp>
        <p:nvSpPr>
          <p:cNvPr id="1048982" name="文本框 192"/>
          <p:cNvSpPr txBox="1"/>
          <p:nvPr/>
        </p:nvSpPr>
        <p:spPr>
          <a:xfrm>
            <a:off x="6105466" y="2718849"/>
            <a:ext cx="433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精准区域划分</a:t>
            </a:r>
          </a:p>
        </p:txBody>
      </p:sp>
      <p:sp>
        <p:nvSpPr>
          <p:cNvPr id="1048983" name="文本框 193"/>
          <p:cNvSpPr txBox="1"/>
          <p:nvPr/>
        </p:nvSpPr>
        <p:spPr>
          <a:xfrm>
            <a:off x="6112942" y="4687548"/>
            <a:ext cx="433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数据更新快速、准确</a:t>
            </a:r>
          </a:p>
        </p:txBody>
      </p:sp>
      <p:sp>
        <p:nvSpPr>
          <p:cNvPr id="1048984" name="文本框 194"/>
          <p:cNvSpPr txBox="1"/>
          <p:nvPr/>
        </p:nvSpPr>
        <p:spPr>
          <a:xfrm>
            <a:off x="6123082" y="5347842"/>
            <a:ext cx="433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车型信息全覆盖</a:t>
            </a:r>
          </a:p>
        </p:txBody>
      </p:sp>
    </p:spTree>
    <p:extLst>
      <p:ext uri="{BB962C8B-B14F-4D97-AF65-F5344CB8AC3E}">
        <p14:creationId xmlns:p14="http://schemas.microsoft.com/office/powerpoint/2010/main" val="16854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31" y="739238"/>
            <a:ext cx="7524521" cy="594621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28"/>
          <p:cNvSpPr txBox="1"/>
          <p:nvPr/>
        </p:nvSpPr>
        <p:spPr>
          <a:xfrm>
            <a:off x="826703" y="356660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6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6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8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98" y="1541680"/>
            <a:ext cx="8688789" cy="449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35360" y="2927267"/>
            <a:ext cx="3072341" cy="849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marL="380990" indent="-380990">
              <a:lnSpc>
                <a:spcPts val="31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支持多种数据格式，便捷导入数据</a:t>
            </a:r>
          </a:p>
        </p:txBody>
      </p:sp>
      <p:sp>
        <p:nvSpPr>
          <p:cNvPr id="44" name="TextBox 24"/>
          <p:cNvSpPr txBox="1"/>
          <p:nvPr/>
        </p:nvSpPr>
        <p:spPr>
          <a:xfrm>
            <a:off x="826703" y="356660"/>
            <a:ext cx="225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多种数据格式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5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511841"/>
            <a:ext cx="8812043" cy="4554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339" y="2756926"/>
            <a:ext cx="307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marL="380990" indent="-38099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数据图表操作台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30" name="Picture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31" name="直接连接符 30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33" name="矩形 32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43339" y="3542819"/>
            <a:ext cx="3072341" cy="124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marL="380990" indent="-380990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将维度和度量进行简单方便的拖、拉、拽来分析数据</a:t>
            </a:r>
          </a:p>
        </p:txBody>
      </p:sp>
      <p:sp>
        <p:nvSpPr>
          <p:cNvPr id="36" name="TextBox 24"/>
          <p:cNvSpPr txBox="1"/>
          <p:nvPr/>
        </p:nvSpPr>
        <p:spPr>
          <a:xfrm>
            <a:off x="826703" y="356660"/>
            <a:ext cx="143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便捷操作</a:t>
            </a:r>
          </a:p>
        </p:txBody>
      </p:sp>
    </p:spTree>
    <p:extLst>
      <p:ext uri="{BB962C8B-B14F-4D97-AF65-F5344CB8AC3E}">
        <p14:creationId xmlns:p14="http://schemas.microsoft.com/office/powerpoint/2010/main" val="135975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3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2097174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3145742" name="直接连接符 5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6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1048720" name="矩形 7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721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724" name="TextBox 14"/>
          <p:cNvSpPr txBox="1"/>
          <p:nvPr/>
        </p:nvSpPr>
        <p:spPr>
          <a:xfrm>
            <a:off x="826703" y="356660"/>
            <a:ext cx="153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丰富报表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55" y="1314760"/>
            <a:ext cx="8335041" cy="4848973"/>
          </a:xfrm>
          <a:prstGeom prst="rect">
            <a:avLst/>
          </a:prstGeom>
        </p:spPr>
      </p:pic>
      <p:sp>
        <p:nvSpPr>
          <p:cNvPr id="1048722" name="TextBox 12"/>
          <p:cNvSpPr txBox="1"/>
          <p:nvPr/>
        </p:nvSpPr>
        <p:spPr>
          <a:xfrm>
            <a:off x="257329" y="2471669"/>
            <a:ext cx="4116367" cy="124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ts val="31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数据导入系统可选择丰富新颖的图表格式，联动效果，即时查看数据变化</a:t>
            </a:r>
          </a:p>
        </p:txBody>
      </p:sp>
      <p:sp>
        <p:nvSpPr>
          <p:cNvPr id="2" name="矩形 1"/>
          <p:cNvSpPr/>
          <p:nvPr/>
        </p:nvSpPr>
        <p:spPr>
          <a:xfrm>
            <a:off x="4673820" y="1965814"/>
            <a:ext cx="5869322" cy="144178"/>
          </a:xfrm>
          <a:prstGeom prst="rect">
            <a:avLst/>
          </a:prstGeom>
          <a:solidFill>
            <a:srgbClr val="EAF1F7"/>
          </a:solidFill>
          <a:ln>
            <a:solidFill>
              <a:srgbClr val="EAF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95854" y="1894624"/>
            <a:ext cx="2005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昂美汽车数据分析系统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23" name="TextBox 13"/>
          <p:cNvSpPr txBox="1"/>
          <p:nvPr/>
        </p:nvSpPr>
        <p:spPr>
          <a:xfrm>
            <a:off x="257329" y="4167012"/>
            <a:ext cx="388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深层钻取，精确定位数据市场</a:t>
            </a:r>
          </a:p>
        </p:txBody>
      </p:sp>
    </p:spTree>
    <p:extLst>
      <p:ext uri="{BB962C8B-B14F-4D97-AF65-F5344CB8AC3E}">
        <p14:creationId xmlns:p14="http://schemas.microsoft.com/office/powerpoint/2010/main" val="23230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6"/>
          <p:cNvGrpSpPr/>
          <p:nvPr/>
        </p:nvGrpSpPr>
        <p:grpSpPr>
          <a:xfrm>
            <a:off x="8441" y="215297"/>
            <a:ext cx="12253907" cy="572531"/>
            <a:chOff x="-13331" y="95550"/>
            <a:chExt cx="12253907" cy="572531"/>
          </a:xfrm>
        </p:grpSpPr>
        <p:pic>
          <p:nvPicPr>
            <p:cNvPr id="2097182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587" y="95550"/>
              <a:ext cx="1835989" cy="473093"/>
            </a:xfrm>
            <a:prstGeom prst="rect">
              <a:avLst/>
            </a:prstGeom>
          </p:spPr>
        </p:pic>
        <p:cxnSp>
          <p:nvCxnSpPr>
            <p:cNvPr id="3145747" name="直接连接符 8"/>
            <p:cNvCxnSpPr>
              <a:cxnSpLocks/>
            </p:cNvCxnSpPr>
            <p:nvPr/>
          </p:nvCxnSpPr>
          <p:spPr>
            <a:xfrm flipH="1">
              <a:off x="-13331" y="668081"/>
              <a:ext cx="12205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"/>
          <p:cNvGrpSpPr/>
          <p:nvPr/>
        </p:nvGrpSpPr>
        <p:grpSpPr>
          <a:xfrm>
            <a:off x="1250" y="6609973"/>
            <a:ext cx="12286564" cy="276999"/>
            <a:chOff x="5892800" y="1278"/>
            <a:chExt cx="6348711" cy="381109"/>
          </a:xfrm>
        </p:grpSpPr>
        <p:sp>
          <p:nvSpPr>
            <p:cNvPr id="1048739" name="矩形 10"/>
            <p:cNvSpPr/>
            <p:nvPr/>
          </p:nvSpPr>
          <p:spPr>
            <a:xfrm>
              <a:off x="5892800" y="19774"/>
              <a:ext cx="6299200" cy="349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740" name="文本框 27"/>
            <p:cNvSpPr txBox="1"/>
            <p:nvPr/>
          </p:nvSpPr>
          <p:spPr>
            <a:xfrm>
              <a:off x="6354672" y="1278"/>
              <a:ext cx="5886839" cy="38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先行业之思  后市场之道   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Considerable Thought, Aftermarket Knowhow.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8742" name="TextBox 22"/>
          <p:cNvSpPr txBox="1"/>
          <p:nvPr/>
        </p:nvSpPr>
        <p:spPr>
          <a:xfrm>
            <a:off x="826703" y="2431940"/>
            <a:ext cx="41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将您做出的分析报告一键做永久保存</a:t>
            </a:r>
          </a:p>
        </p:txBody>
      </p:sp>
      <p:sp>
        <p:nvSpPr>
          <p:cNvPr id="1048744" name="TextBox 26"/>
          <p:cNvSpPr txBox="1"/>
          <p:nvPr/>
        </p:nvSpPr>
        <p:spPr>
          <a:xfrm>
            <a:off x="826703" y="3496914"/>
            <a:ext cx="410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用最便捷的“邮件”方式发送给上司，下属，客户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45" name="TextBox 27"/>
          <p:cNvSpPr txBox="1"/>
          <p:nvPr/>
        </p:nvSpPr>
        <p:spPr>
          <a:xfrm>
            <a:off x="826703" y="4640185"/>
            <a:ext cx="410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一键导出任意格式，方便快捷</a:t>
            </a:r>
          </a:p>
        </p:txBody>
      </p:sp>
      <p:sp>
        <p:nvSpPr>
          <p:cNvPr id="1048746" name="TextBox 28"/>
          <p:cNvSpPr txBox="1"/>
          <p:nvPr/>
        </p:nvSpPr>
        <p:spPr>
          <a:xfrm>
            <a:off x="826703" y="356659"/>
            <a:ext cx="190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报表多样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231" y1="30030" x2="37231" y2="30030"/>
                        <a14:foregroundMark x1="6923" y1="78979" x2="6923" y2="78979"/>
                        <a14:foregroundMark x1="11385" y1="6006" x2="11385" y2="6006"/>
                        <a14:foregroundMark x1="13538" y1="7207" x2="13538" y2="7207"/>
                        <a14:foregroundMark x1="41692" y1="15015" x2="41692" y2="15015"/>
                        <a14:foregroundMark x1="50308" y1="14715" x2="50308" y2="14715"/>
                        <a14:foregroundMark x1="71692" y1="12312" x2="71692" y2="12312"/>
                        <a14:foregroundMark x1="70154" y1="12312" x2="70154" y2="12312"/>
                        <a14:foregroundMark x1="68154" y1="32733" x2="68154" y2="32733"/>
                        <a14:foregroundMark x1="18000" y1="70871" x2="18000" y2="70871"/>
                        <a14:foregroundMark x1="55231" y1="68468" x2="55231" y2="68468"/>
                        <a14:foregroundMark x1="79692" y1="77477" x2="79692" y2="77477"/>
                        <a14:foregroundMark x1="8769" y1="4805" x2="8769" y2="4805"/>
                        <a14:backgroundMark x1="34308" y1="47748" x2="34308" y2="47748"/>
                        <a14:backgroundMark x1="21538" y1="48348" x2="21538" y2="48348"/>
                        <a14:backgroundMark x1="10923" y1="48048" x2="10923" y2="48048"/>
                        <a14:backgroundMark x1="15538" y1="48949" x2="15538" y2="48949"/>
                        <a14:backgroundMark x1="19385" y1="48348" x2="19385" y2="48348"/>
                        <a14:backgroundMark x1="24769" y1="48348" x2="24769" y2="48348"/>
                        <a14:backgroundMark x1="30308" y1="48649" x2="30308" y2="48649"/>
                        <a14:backgroundMark x1="32000" y1="48649" x2="32000" y2="48649"/>
                        <a14:backgroundMark x1="28154" y1="48348" x2="28154" y2="48348"/>
                        <a14:backgroundMark x1="34308" y1="53754" x2="34308" y2="53754"/>
                        <a14:backgroundMark x1="40154" y1="48348" x2="40154" y2="48348"/>
                        <a14:backgroundMark x1="44154" y1="48949" x2="44154" y2="48949"/>
                        <a14:backgroundMark x1="50923" y1="48048" x2="50923" y2="48048"/>
                        <a14:backgroundMark x1="55077" y1="48348" x2="55077" y2="48348"/>
                        <a14:backgroundMark x1="47385" y1="48649" x2="47385" y2="48649"/>
                        <a14:backgroundMark x1="59385" y1="48649" x2="59385" y2="48649"/>
                        <a14:backgroundMark x1="64000" y1="48649" x2="64000" y2="48649"/>
                        <a14:backgroundMark x1="65846" y1="48048" x2="65846" y2="48048"/>
                        <a14:backgroundMark x1="75538" y1="48649" x2="75538" y2="48649"/>
                        <a14:backgroundMark x1="85538" y1="48348" x2="85538" y2="48348"/>
                        <a14:backgroundMark x1="65692" y1="62763" x2="65692" y2="62763"/>
                        <a14:backgroundMark x1="66000" y1="57057" x2="66000" y2="57057"/>
                        <a14:backgroundMark x1="66000" y1="52553" x2="66000" y2="52553"/>
                        <a14:backgroundMark x1="65846" y1="67568" x2="65846" y2="67568"/>
                        <a14:backgroundMark x1="66000" y1="72973" x2="66000" y2="72973"/>
                        <a14:backgroundMark x1="65692" y1="29730" x2="65692" y2="29730"/>
                        <a14:backgroundMark x1="66000" y1="25526" x2="66000" y2="25526"/>
                        <a14:backgroundMark x1="65692" y1="17718" x2="65692" y2="17718"/>
                        <a14:backgroundMark x1="66000" y1="35736" x2="66000" y2="35736"/>
                        <a14:backgroundMark x1="65692" y1="43844" x2="65692" y2="43844"/>
                        <a14:backgroundMark x1="65846" y1="33033" x2="65846" y2="33033"/>
                        <a14:backgroundMark x1="65846" y1="39640" x2="65846" y2="39640"/>
                        <a14:backgroundMark x1="34462" y1="71772" x2="34462" y2="71772"/>
                        <a14:backgroundMark x1="34462" y1="66967" x2="34462" y2="66967"/>
                        <a14:backgroundMark x1="34308" y1="60060" x2="34308" y2="60060"/>
                        <a14:backgroundMark x1="65692" y1="59159" x2="65692" y2="59159"/>
                        <a14:backgroundMark x1="65846" y1="78979" x2="65846" y2="789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9751" y="2172017"/>
            <a:ext cx="6815799" cy="34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1027</Words>
  <Application>Microsoft Office PowerPoint</Application>
  <PresentationFormat>宽屏</PresentationFormat>
  <Paragraphs>340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黑体</vt:lpstr>
      <vt:lpstr>华文仿宋</vt:lpstr>
      <vt:lpstr>华文新魏</vt:lpstr>
      <vt:lpstr>宋体</vt:lpstr>
      <vt:lpstr>微软雅黑</vt:lpstr>
      <vt:lpstr>Arial</vt:lpstr>
      <vt:lpstr>Calibri</vt:lpstr>
      <vt:lpstr>Calibri Light</vt:lpstr>
      <vt:lpstr>Century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25</cp:revision>
  <dcterms:created xsi:type="dcterms:W3CDTF">2017-05-11T05:40:03Z</dcterms:created>
  <dcterms:modified xsi:type="dcterms:W3CDTF">2017-05-16T06:56:30Z</dcterms:modified>
</cp:coreProperties>
</file>